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embeddedFontLst>
    <p:embeddedFont>
      <p:font typeface="Open Sans" panose="020B0606030504020204" pitchFamily="34" charset="0"/>
      <p:regular r:id="rId32"/>
      <p:bold r:id="rId33"/>
      <p:italic r:id="rId34"/>
      <p:boldItalic r:id="rId35"/>
    </p:embeddedFont>
    <p:embeddedFont>
      <p:font typeface="PT Sans Narrow" panose="020B0506020203020204" pitchFamily="34" charset="77"/>
      <p:regular r:id="rId36"/>
      <p:bold r:id="rId37"/>
    </p:embeddedFont>
    <p:embeddedFont>
      <p:font typeface="Roboto" panose="02000000000000000000"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p:restoredTop sz="94694"/>
  </p:normalViewPr>
  <p:slideViewPr>
    <p:cSldViewPr snapToGrid="0">
      <p:cViewPr varScale="1">
        <p:scale>
          <a:sx n="161" d="100"/>
          <a:sy n="161" d="100"/>
        </p:scale>
        <p:origin x="344" y="20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g>
</file>

<file path=ppt/media/image24.jpg>
</file>

<file path=ppt/media/image25.jpg>
</file>

<file path=ppt/media/image26.jpg>
</file>

<file path=ppt/media/image27.jpg>
</file>

<file path=ppt/media/image28.png>
</file>

<file path=ppt/media/image29.jpg>
</file>

<file path=ppt/media/image3.jpg>
</file>

<file path=ppt/media/image30.jpg>
</file>

<file path=ppt/media/image31.jpg>
</file>

<file path=ppt/media/image32.jpg>
</file>

<file path=ppt/media/image33.jpg>
</file>

<file path=ppt/media/image34.jpg>
</file>

<file path=ppt/media/image35.png>
</file>

<file path=ppt/media/image36.png>
</file>

<file path=ppt/media/image37.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link.springer.com/article/10.1007/s12553-013-0068-1"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mdpi.com/2227-9709/8/4/80"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publichealth.jmir.org/2016/1/e17/"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publichealth.jmir.org/2016/1/e17/"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link.springer.com/article/10.1007/s13187-018-1379-8"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link.springer.com/article/10.1007/s13187-018-1379-8"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cb3604886d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cb3604886d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cb31f674d8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cb31f674d8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BELLA</a:t>
            </a:r>
            <a:endParaRPr/>
          </a:p>
          <a:p>
            <a:pPr marL="457200" lvl="0" indent="-298450" algn="l" rtl="0">
              <a:spcBef>
                <a:spcPts val="0"/>
              </a:spcBef>
              <a:spcAft>
                <a:spcPts val="0"/>
              </a:spcAft>
              <a:buSzPts val="1100"/>
              <a:buChar char="-"/>
            </a:pPr>
            <a:r>
              <a:rPr lang="en"/>
              <a:t>Adding further to the online support system, this functionality allows users to connect with others who are in a similar situation to them, and also are of a similar background to them.</a:t>
            </a:r>
            <a:endParaRPr/>
          </a:p>
          <a:p>
            <a:pPr marL="457200" lvl="0" indent="-298450" algn="l" rtl="0">
              <a:spcBef>
                <a:spcPts val="0"/>
              </a:spcBef>
              <a:spcAft>
                <a:spcPts val="0"/>
              </a:spcAft>
              <a:buSzPts val="1100"/>
              <a:buChar char="-"/>
            </a:pPr>
            <a:r>
              <a:rPr lang="en"/>
              <a:t>The aim of this is to help people feel like they aren’t alone, and to be able to find, speak with, and meet with people outside of a support group setting. </a:t>
            </a:r>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cb31f674d8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cb31f674d8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t>SIYI</a:t>
            </a:r>
            <a:endParaRPr sz="1000"/>
          </a:p>
          <a:p>
            <a:pPr marL="457200" lvl="0" indent="-292100" algn="l" rtl="0">
              <a:spcBef>
                <a:spcPts val="0"/>
              </a:spcBef>
              <a:spcAft>
                <a:spcPts val="0"/>
              </a:spcAft>
              <a:buSzPts val="1000"/>
              <a:buChar char="-"/>
            </a:pPr>
            <a:r>
              <a:rPr lang="en" sz="1000"/>
              <a:t>We’ve also envision implementing a virtual wellbeing diary which is a simplified and digitised version of the wellbeing diary pdf</a:t>
            </a:r>
            <a:endParaRPr sz="1000"/>
          </a:p>
          <a:p>
            <a:pPr marL="457200" lvl="0" indent="-292100" algn="l" rtl="0">
              <a:spcBef>
                <a:spcPts val="0"/>
              </a:spcBef>
              <a:spcAft>
                <a:spcPts val="0"/>
              </a:spcAft>
              <a:buSzPts val="1000"/>
              <a:buChar char="-"/>
            </a:pPr>
            <a:r>
              <a:rPr lang="en" sz="1000"/>
              <a:t>This could help with collecting more structured data to help to understand patient’s recovery process</a:t>
            </a:r>
            <a:endParaRPr sz="1000"/>
          </a:p>
          <a:p>
            <a:pPr marL="457200" lvl="0" indent="-292100" algn="l" rtl="0">
              <a:spcBef>
                <a:spcPts val="0"/>
              </a:spcBef>
              <a:spcAft>
                <a:spcPts val="0"/>
              </a:spcAft>
              <a:buSzPts val="1000"/>
              <a:buChar char="-"/>
            </a:pPr>
            <a:r>
              <a:rPr lang="en" sz="1000"/>
              <a:t>It also encourage users of all ages to take part </a:t>
            </a:r>
            <a:endParaRPr sz="1000"/>
          </a:p>
          <a:p>
            <a:pPr marL="457200" lvl="0" indent="-292100" algn="l" rtl="0">
              <a:spcBef>
                <a:spcPts val="0"/>
              </a:spcBef>
              <a:spcAft>
                <a:spcPts val="0"/>
              </a:spcAft>
              <a:buSzPts val="1000"/>
              <a:buChar char="-"/>
            </a:pPr>
            <a:r>
              <a:rPr lang="en" sz="1000"/>
              <a:t>We adopted a simple app interface with a scale bar from 1 to 10 to tackle accessibility issues</a:t>
            </a:r>
            <a:endParaRPr sz="1000"/>
          </a:p>
          <a:p>
            <a:pPr marL="457200" lvl="0" indent="-292100" algn="l" rtl="0">
              <a:spcBef>
                <a:spcPts val="0"/>
              </a:spcBef>
              <a:spcAft>
                <a:spcPts val="0"/>
              </a:spcAft>
              <a:buSzPts val="1000"/>
              <a:buChar char="-"/>
            </a:pPr>
            <a:r>
              <a:rPr lang="en" sz="1000"/>
              <a:t>As we are aware people </a:t>
            </a:r>
            <a:endParaRPr sz="1000"/>
          </a:p>
          <a:p>
            <a:pPr marL="457200" lvl="0" indent="-292100" algn="l" rtl="0">
              <a:spcBef>
                <a:spcPts val="0"/>
              </a:spcBef>
              <a:spcAft>
                <a:spcPts val="0"/>
              </a:spcAft>
              <a:buSzPts val="1000"/>
              <a:buChar char="-"/>
            </a:pPr>
            <a:endParaRPr sz="1000"/>
          </a:p>
          <a:p>
            <a:pPr marL="457200" lvl="0" indent="-292100" algn="l" rtl="0">
              <a:spcBef>
                <a:spcPts val="0"/>
              </a:spcBef>
              <a:spcAft>
                <a:spcPts val="0"/>
              </a:spcAft>
              <a:buSzPts val="1000"/>
              <a:buChar char="-"/>
            </a:pPr>
            <a:endParaRPr sz="10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cb31f674d8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cb31f674d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GRACE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cb31f674d8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cb31f674d8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cb31f674d8_0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cb31f674d8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cb31f674d8_0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cb31f674d8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cb31f674d8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cb31f674d8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a:solidFill>
                  <a:srgbClr val="222222"/>
                </a:solidFill>
                <a:highlight>
                  <a:srgbClr val="FFFFFF"/>
                </a:highlight>
              </a:rPr>
              <a:t>“Social media is very important to spread health awareness”</a:t>
            </a: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sz="1000" u="sng">
                <a:solidFill>
                  <a:srgbClr val="1155CC"/>
                </a:solidFill>
                <a:highlight>
                  <a:srgbClr val="FFFFFF"/>
                </a:highlight>
                <a:hlinkClick r:id="rId3">
                  <a:extLst>
                    <a:ext uri="{A12FA001-AC4F-418D-AE19-62706E023703}">
                      <ahyp:hlinkClr xmlns:ahyp="http://schemas.microsoft.com/office/drawing/2018/hyperlinkcolor" val="tx"/>
                    </a:ext>
                  </a:extLst>
                </a:hlinkClick>
              </a:rPr>
              <a:t>https://link.springer.com/article/10.1007/s12553-013-0068-1</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role of social media in creating cancer awareness</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social media is used to create an online community that drives the creation of cancer awareness in many different ways and for multiple purposes</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Creates supportive communities where individuals can share their experiences, seek advice, and find emotional support.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cb31f674d8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cb31f674d8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Char char="-"/>
            </a:pPr>
            <a:r>
              <a:rPr lang="en">
                <a:solidFill>
                  <a:schemeClr val="dk1"/>
                </a:solidFill>
              </a:rPr>
              <a:t>We did some research on what social media platforms – here is the demographic of our sample – and it seems that Facebook and Twitter tend to be especially effective in promoting information</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“Which social media platforms are the most preferred among xxx population (define below)”</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u="sng">
                <a:solidFill>
                  <a:srgbClr val="1155CC"/>
                </a:solidFill>
                <a:hlinkClick r:id="rId3">
                  <a:extLst>
                    <a:ext uri="{A12FA001-AC4F-418D-AE19-62706E023703}">
                      <ahyp:hlinkClr xmlns:ahyp="http://schemas.microsoft.com/office/drawing/2018/hyperlinkcolor" val="tx"/>
                    </a:ext>
                  </a:extLst>
                </a:hlinkClick>
              </a:rPr>
              <a:t>https://www.mdpi.com/2227-9709/8/4/80</a:t>
            </a:r>
            <a:endParaRPr>
              <a:solidFill>
                <a:schemeClr val="dk1"/>
              </a:solidFill>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Investigate the role of social media campaigns (the type of social media platform, type of message, and message source sender) in raising public health awareness and behavioral change during (COVID-19) as a global pandemic across national selected countries (Poland and Jordan)</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​​A total of 1149 web questionnaires were collected from respondents in the two countries (Poland 531 and Jordan 618)</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Positive relationships between the components of a social media campaign, public health awareness, and behavioral change during (COVID-19) in the two countries at the same time</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The preferred type of social media platforms, the message types and type of source sender significantly differ among the respondents due to their countries.</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Note: Covid is an infectious disease – Sepsis is not, but sepsis is often caused by infection</a:t>
            </a:r>
            <a:endParaRPr sz="1000">
              <a:solidFill>
                <a:srgbClr val="222222"/>
              </a:solidFill>
              <a:highlight>
                <a:srgbClr val="FFFFFF"/>
              </a:highlight>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cb31f674d8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cb31f674d8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a:solidFill>
                  <a:srgbClr val="222222"/>
                </a:solidFill>
                <a:highlight>
                  <a:srgbClr val="FFFFFF"/>
                </a:highlight>
              </a:rPr>
              <a:t>“Examine the frequency of discussion and differences by race and ethnicity of cancer-related topics among unique users via Twitter”</a:t>
            </a: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sz="1000" u="sng">
                <a:solidFill>
                  <a:srgbClr val="1155CC"/>
                </a:solidFill>
                <a:highlight>
                  <a:srgbClr val="FFFFFF"/>
                </a:highlight>
                <a:hlinkClick r:id="rId3">
                  <a:extLst>
                    <a:ext uri="{A12FA001-AC4F-418D-AE19-62706E023703}">
                      <ahyp:hlinkClr xmlns:ahyp="http://schemas.microsoft.com/office/drawing/2018/hyperlinkcolor" val="tx"/>
                    </a:ext>
                  </a:extLst>
                </a:hlinkClick>
              </a:rPr>
              <a:t>https://publichealth.jmir.org/2016/1/e17/</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Observable usage patterns of the terms "cancer", "breast cancer", "prostate cancer", and "lung cancer" between Caucasian and African American groups were evident across the study period. We observed some variation in the frequency of term usage during months known to be labeled as cancer awareness months, particularly September, October, and November. Interestingly, we found that of the terms studied, "colorectal cancer" received the least Twitter attention.</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It is widely known that cancer of the lung is the leading cause of cancer death in the United States among both men and women and that tobacco smoking is the most significant and preventable cause of the disease. However, findings from one study [11] suggested that two-thirds of US women could not correctly identify lung cancer as the leading cause of cancer death, and this lack of knowledge was greatest among African American women [11]. In terms of breast cancer, evidence has shown that breast cancer knowledge also greatly varies by racial and ethnic group. One study [13] showed that African American women were generally unaware of disparities in breast cancer mortality. Furthermore, one study found that South Asian women tend to have better knowledge of age-related breast cancer risks when compared with black and white women [14]. Knowledge and awareness about both prostate and colorectal cancers have been shown to be low among US adults overall and particularly among low SES groups [12,15-17]. These examples highlight the importance of promoting knowledge about cancer among some segments of the US population, particularly among groups with the highest cancer burden.</a:t>
            </a: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sz="1000">
                <a:solidFill>
                  <a:srgbClr val="222222"/>
                </a:solidFill>
                <a:highlight>
                  <a:srgbClr val="FFFFFF"/>
                </a:highlight>
              </a:rPr>
              <a:t>TAKEAWAY &amp; connect to our app</a:t>
            </a:r>
            <a:endParaRPr sz="1000">
              <a:solidFill>
                <a:srgbClr val="222222"/>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cb31f674d8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cb31f674d8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2cb31f674d8_0_2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2cb31f674d8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We looked at cancer discussions and awareness among twitter users by race, and it seems that the platform does less well in reaching African American women about lung cancer, as opposed to white and South Asian women, which are the demographics most active in breast cancer discussions.</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These kinds of investigations are helpful because we notice that sepsis is especially not well prevented among people of certain demographic, for example Pakistani people. We wouldn’t want the platform/algorithm we choose to somehow discriminate against educating particular demographics about sepsis.</a:t>
            </a: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sz="1000">
                <a:solidFill>
                  <a:srgbClr val="222222"/>
                </a:solidFill>
                <a:highlight>
                  <a:srgbClr val="FFFFFF"/>
                </a:highlight>
              </a:rPr>
              <a:t>“Examine the frequency of discussion and differences by race and ethnicity of cancer-related topics among unique users via Twitter”</a:t>
            </a: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sz="1000" u="sng">
                <a:solidFill>
                  <a:srgbClr val="1155CC"/>
                </a:solidFill>
                <a:highlight>
                  <a:srgbClr val="FFFFFF"/>
                </a:highlight>
                <a:hlinkClick r:id="rId3">
                  <a:extLst>
                    <a:ext uri="{A12FA001-AC4F-418D-AE19-62706E023703}">
                      <ahyp:hlinkClr xmlns:ahyp="http://schemas.microsoft.com/office/drawing/2018/hyperlinkcolor" val="tx"/>
                    </a:ext>
                  </a:extLst>
                </a:hlinkClick>
              </a:rPr>
              <a:t>https://publichealth.jmir.org/2016/1/e17/</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Observable usage patterns of the terms "cancer", "breast cancer", "prostate cancer", and "lung cancer" between Caucasian and African American groups were evident across the study period. We observed some variation in the frequency of term usage during months known to be labeled as cancer awareness months, particularly September, October, and November. Interestingly, we found that of the terms studied, "colorectal cancer" received the least Twitter attention.</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It is widely known that cancer of the lung is the leading cause of cancer death in the United States among both men and women and that tobacco smoking is the most significant and preventable cause of the disease. However, findings from one study [11] suggested that two-thirds of US women could not correctly identify lung cancer as the leading cause of cancer death, and this lack of knowledge was greatest among African American women [11]. In terms of breast cancer, evidence has shown that breast cancer knowledge also greatly varies by racial and ethnic group. One study [13] showed that African American women were generally unaware of disparities in breast cancer mortality. Furthermore, one study found that South Asian women tend to have better knowledge of age-related breast cancer risks when compared with black and white women [14]. Knowledge and awareness about both prostate and colorectal cancers have been shown to be low among US adults overall and particularly among low SES groups [12,15-17]. These examples highlight the importance of promoting knowledge about cancer among some segments of the US population, particularly among groups with the highest cancer burden.</a:t>
            </a: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sz="1000">
                <a:solidFill>
                  <a:srgbClr val="222222"/>
                </a:solidFill>
                <a:highlight>
                  <a:srgbClr val="FFFFFF"/>
                </a:highlight>
              </a:rPr>
              <a:t>TAKEAWAY &amp; connect to our app</a:t>
            </a:r>
            <a:endParaRPr sz="1000">
              <a:solidFill>
                <a:srgbClr val="222222"/>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cb31f674d8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cb31f674d8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a:solidFill>
                  <a:srgbClr val="222222"/>
                </a:solidFill>
                <a:highlight>
                  <a:srgbClr val="FFFFFF"/>
                </a:highlight>
              </a:rPr>
              <a:t>CRITICISM: Among groups that are already educated (and behaviorally treat it quite well) about illnesses, social media tend not to increase awareness / change behaviour much (but that’s fine)</a:t>
            </a: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sz="1000" u="sng">
                <a:solidFill>
                  <a:srgbClr val="1155CC"/>
                </a:solidFill>
                <a:highlight>
                  <a:srgbClr val="FFFFFF"/>
                </a:highlight>
                <a:hlinkClick r:id="rId3">
                  <a:extLst>
                    <a:ext uri="{A12FA001-AC4F-418D-AE19-62706E023703}">
                      <ahyp:hlinkClr xmlns:ahyp="http://schemas.microsoft.com/office/drawing/2018/hyperlinkcolor" val="tx"/>
                    </a:ext>
                  </a:extLst>
                </a:hlinkClick>
              </a:rPr>
              <a:t>https://link.springer.com/article/10.1007/s13187-018-1379-8</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investigated whether participation in an online social media platform and receipt of brief, tailored messages is effective at increasing knowledge, awareness, and prevention behaviors related to human papillomavirus (HPV) and cervical cancer</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investigated whether participation in an online social media platform and receipt of brief, tailored messages is effective at increasing knowledge, awareness, and prevention behaviors related to human papillomavirus (HPV) and cervical cancer</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most study participants had substantial knowledge, awareness, and engagement in positive behaviors related to cervical cancer prevention at the start of the study</a:t>
            </a:r>
            <a:endParaRPr sz="1000">
              <a:solidFill>
                <a:srgbClr val="222222"/>
              </a:solidFill>
              <a:highlight>
                <a:srgbClr val="FFFFFF"/>
              </a:highlight>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cb31f674d8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cb31f674d8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rgbClr val="222222"/>
                </a:solidFill>
                <a:highlight>
                  <a:srgbClr val="FFFFFF"/>
                </a:highlight>
              </a:rPr>
              <a:t>CRITICISM: Among groups that are already educated (and behaviorally treat it quite well) about illnesses, social media tend not to increase awareness / change behaviour much (but that’s fine)</a:t>
            </a:r>
            <a:endParaRPr sz="1000">
              <a:solidFill>
                <a:srgbClr val="222222"/>
              </a:solidFill>
              <a:highlight>
                <a:srgbClr val="FFFFFF"/>
              </a:highlight>
            </a:endParaRPr>
          </a:p>
          <a:p>
            <a:pPr marL="0" lvl="0" indent="0" algn="l" rtl="0">
              <a:lnSpc>
                <a:spcPct val="115000"/>
              </a:lnSpc>
              <a:spcBef>
                <a:spcPts val="0"/>
              </a:spcBef>
              <a:spcAft>
                <a:spcPts val="0"/>
              </a:spcAft>
              <a:buNone/>
            </a:pPr>
            <a:r>
              <a:rPr lang="en" sz="1000" u="sng">
                <a:solidFill>
                  <a:srgbClr val="1155CC"/>
                </a:solidFill>
                <a:highlight>
                  <a:srgbClr val="FFFFFF"/>
                </a:highlight>
                <a:hlinkClick r:id="rId3">
                  <a:extLst>
                    <a:ext uri="{A12FA001-AC4F-418D-AE19-62706E023703}">
                      <ahyp:hlinkClr xmlns:ahyp="http://schemas.microsoft.com/office/drawing/2018/hyperlinkcolor" val="tx"/>
                    </a:ext>
                  </a:extLst>
                </a:hlinkClick>
              </a:rPr>
              <a:t>https://link.springer.com/article/10.1007/s13187-018-1379-8</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investigated whether participation in an online social media platform and receipt of brief, tailored messages is effective at increasing knowledge, awareness, and prevention behaviors related to human papillomavirus (HPV) and cervical cancer</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investigated whether participation in an online social media platform and receipt of brief, tailored messages is effective at increasing knowledge, awareness, and prevention behaviors related to human papillomavirus (HPV) and cervical cancer</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most study participants had substantial knowledge, awareness, and engagement in positive behaviors related to cervical cancer prevention at the start of the study</a:t>
            </a:r>
            <a:endParaRPr sz="1000">
              <a:solidFill>
                <a:srgbClr val="222222"/>
              </a:solidFill>
              <a:highlight>
                <a:srgbClr val="FFFFFF"/>
              </a:highlight>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2cb3604886d_2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2cb3604886d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cb31f674d8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cb31f674d8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cb31f674d8_0_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cb31f674d8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cb3604886d_2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cb3604886d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cb31f674d8_0_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cb31f674d8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cb31f674d8_0_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cb31f674d8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2cb3604886d_2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2cb3604886d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cb31f674d8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cb31f674d8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Brush past quickly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cb31f674d8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cb31f674d8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GRACE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cb31f674d8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cb31f674d8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BELLA</a:t>
            </a:r>
            <a:endParaRPr/>
          </a:p>
          <a:p>
            <a:pPr marL="457200" lvl="0" indent="-298450" algn="l" rtl="0">
              <a:spcBef>
                <a:spcPts val="0"/>
              </a:spcBef>
              <a:spcAft>
                <a:spcPts val="0"/>
              </a:spcAft>
              <a:buSzPts val="1100"/>
              <a:buChar char="-"/>
            </a:pPr>
            <a:r>
              <a:rPr lang="en"/>
              <a:t>Guest access: allows people who can’t / don’t want to make an account, easily access the information</a:t>
            </a:r>
            <a:endParaRPr/>
          </a:p>
          <a:p>
            <a:pPr marL="457200" lvl="0" indent="-298450" algn="l" rtl="0">
              <a:spcBef>
                <a:spcPts val="0"/>
              </a:spcBef>
              <a:spcAft>
                <a:spcPts val="0"/>
              </a:spcAft>
              <a:buSzPts val="1100"/>
              <a:buChar char="-"/>
            </a:pPr>
            <a:r>
              <a:rPr lang="en"/>
              <a:t>We wanted to address the problem of low attendance at support groups as well as upscaling support for everyone. </a:t>
            </a:r>
            <a:endParaRPr/>
          </a:p>
          <a:p>
            <a:pPr marL="457200" lvl="0" indent="-298450" algn="l" rtl="0">
              <a:spcBef>
                <a:spcPts val="0"/>
              </a:spcBef>
              <a:spcAft>
                <a:spcPts val="0"/>
              </a:spcAft>
              <a:buSzPts val="1100"/>
              <a:buChar char="-"/>
            </a:pPr>
            <a:r>
              <a:rPr lang="en"/>
              <a:t>This forum creates a support and information system that’s accessible from anywhere at all times, without putting any pressure on anyone.</a:t>
            </a:r>
            <a:endParaRPr/>
          </a:p>
          <a:p>
            <a:pPr marL="457200" lvl="0" indent="-298450" algn="l" rtl="0">
              <a:spcBef>
                <a:spcPts val="0"/>
              </a:spcBef>
              <a:spcAft>
                <a:spcPts val="0"/>
              </a:spcAft>
              <a:buSzPts val="1100"/>
              <a:buChar char="-"/>
            </a:pPr>
            <a:r>
              <a:rPr lang="en"/>
              <a:t>Simple interface so can be used by people of all ages and levels of digital literacy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cb3604886d_1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cb3604886d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SIYI</a:t>
            </a:r>
            <a:endParaRPr/>
          </a:p>
          <a:p>
            <a:pPr marL="457200" lvl="0" indent="-298450" algn="l" rtl="0">
              <a:spcBef>
                <a:spcPts val="0"/>
              </a:spcBef>
              <a:spcAft>
                <a:spcPts val="0"/>
              </a:spcAft>
              <a:buSzPts val="1100"/>
              <a:buChar char="-"/>
            </a:pPr>
            <a:r>
              <a:rPr lang="en"/>
              <a:t>Improve accessibility of different demographics</a:t>
            </a:r>
            <a:endParaRPr/>
          </a:p>
          <a:p>
            <a:pPr marL="457200" lvl="0" indent="-298450" algn="l" rtl="0">
              <a:spcBef>
                <a:spcPts val="0"/>
              </a:spcBef>
              <a:spcAft>
                <a:spcPts val="0"/>
              </a:spcAft>
              <a:buSzPts val="1100"/>
              <a:buChar char="-"/>
            </a:pPr>
            <a:r>
              <a:rPr lang="en"/>
              <a:t>This chatbox tackle accessibility issues, it could help older people get guidance </a:t>
            </a:r>
            <a:endParaRPr/>
          </a:p>
          <a:p>
            <a:pPr marL="457200" lvl="0" indent="-298450" algn="l" rtl="0">
              <a:spcBef>
                <a:spcPts val="0"/>
              </a:spcBef>
              <a:spcAft>
                <a:spcPts val="0"/>
              </a:spcAft>
              <a:buSzPts val="1100"/>
              <a:buChar char="-"/>
            </a:pPr>
            <a:r>
              <a:rPr lang="en"/>
              <a:t>Help mentally stress patience to retrieve information easily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cb3604886d_3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cb3604886d_3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our development process, we used a agile/ scrum inspired model to assign work, we wrote code that planned for failure to avoid losing users in case of server issues. Our chat can be currently be used to talk with chatgpt, with the idea of also being able to connect them to volunteers and nurses. The chatbot code is nicely encapsulated allowing future programs to swap out the large language model we choose to use, why would you want to do that? Gemini, for instance, has a new model that has a context window of up to one million token, and is good at needle in a haystack searches. To stop spouting what might sound like rubbish, it means you could feed it all of the information stored currently on your websites, and allow users to easily access it through a conversation, vastly improving accessibility and bringing a bit of life to the key information stored on the website.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cb3604886d_3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cb3604886d_3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cb3604886d_3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cb3604886d_3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4.jpg"/></Relationships>
</file>

<file path=ppt/slides/_rels/slide18.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26.jpg"/></Relationships>
</file>

<file path=ppt/slides/_rels/slide19.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www.sepsis.org/sepsisand/celebrities/"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www.sepsis.org/sepsisand/celebrities/"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31.jp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image" Target="../media/image34.jpg"/><Relationship Id="rId5" Type="http://schemas.openxmlformats.org/officeDocument/2006/relationships/image" Target="../media/image33.jpg"/><Relationship Id="rId4" Type="http://schemas.openxmlformats.org/officeDocument/2006/relationships/hyperlink" Target="https://www.sahealth.sa.gov.au/wps/wcm/connect/efc56a004efc69f1b7ccf79ea2e2f365/Better+Together+-+A+Practical+Guide+to+Effective+Engagement+with+Older+People.pdf?MOD=AJPERES&amp;amp;CACHEID=ROOTWORKSPACE-efc56a004efc69f1b7ccf79ea2e2f365-nwLmRMW"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8.xml"/><Relationship Id="rId1" Type="http://schemas.openxmlformats.org/officeDocument/2006/relationships/slideLayout" Target="../slideLayouts/slideLayout3.xml"/><Relationship Id="rId5" Type="http://schemas.openxmlformats.org/officeDocument/2006/relationships/image" Target="../media/image37.png"/><Relationship Id="rId4" Type="http://schemas.openxmlformats.org/officeDocument/2006/relationships/image" Target="../media/image36.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3"/>
          <p:cNvPicPr preferRelativeResize="0"/>
          <p:nvPr/>
        </p:nvPicPr>
        <p:blipFill rotWithShape="1">
          <a:blip r:embed="rId3">
            <a:alphaModFix/>
          </a:blip>
          <a:srcRect l="56316" b="12080"/>
          <a:stretch/>
        </p:blipFill>
        <p:spPr>
          <a:xfrm>
            <a:off x="7108025" y="59525"/>
            <a:ext cx="2035977" cy="792600"/>
          </a:xfrm>
          <a:prstGeom prst="rect">
            <a:avLst/>
          </a:prstGeom>
          <a:noFill/>
          <a:ln>
            <a:noFill/>
          </a:ln>
        </p:spPr>
      </p:pic>
      <p:sp>
        <p:nvSpPr>
          <p:cNvPr id="67" name="Google Shape;67;p13"/>
          <p:cNvSpPr txBox="1">
            <a:spLocks noGrp="1"/>
          </p:cNvSpPr>
          <p:nvPr>
            <p:ph type="ctrTitle"/>
          </p:nvPr>
        </p:nvSpPr>
        <p:spPr>
          <a:xfrm>
            <a:off x="1004150" y="1904164"/>
            <a:ext cx="7136700" cy="10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4460"/>
              <a:t>Code for Good: Scaling up Support for People Affected by Sepsis</a:t>
            </a:r>
            <a:endParaRPr sz="4460"/>
          </a:p>
        </p:txBody>
      </p:sp>
      <p:sp>
        <p:nvSpPr>
          <p:cNvPr id="68" name="Google Shape;68;p13"/>
          <p:cNvSpPr txBox="1">
            <a:spLocks noGrp="1"/>
          </p:cNvSpPr>
          <p:nvPr>
            <p:ph type="subTitle" idx="1"/>
          </p:nvPr>
        </p:nvSpPr>
        <p:spPr>
          <a:xfrm>
            <a:off x="2060550" y="3129514"/>
            <a:ext cx="4870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Team 10</a:t>
            </a:r>
            <a:endParaRPr/>
          </a:p>
        </p:txBody>
      </p:sp>
      <p:pic>
        <p:nvPicPr>
          <p:cNvPr id="69" name="Google Shape;69;p13"/>
          <p:cNvPicPr preferRelativeResize="0"/>
          <p:nvPr/>
        </p:nvPicPr>
        <p:blipFill rotWithShape="1">
          <a:blip r:embed="rId3">
            <a:alphaModFix/>
          </a:blip>
          <a:srcRect r="48397" b="26035"/>
          <a:stretch/>
        </p:blipFill>
        <p:spPr>
          <a:xfrm>
            <a:off x="119050" y="119050"/>
            <a:ext cx="2644222" cy="7330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Tech Stack</a:t>
            </a:r>
            <a:endParaRPr/>
          </a:p>
        </p:txBody>
      </p:sp>
      <p:sp>
        <p:nvSpPr>
          <p:cNvPr id="133" name="Google Shape;133;p22"/>
          <p:cNvSpPr txBox="1">
            <a:spLocks noGrp="1"/>
          </p:cNvSpPr>
          <p:nvPr>
            <p:ph type="body" idx="1"/>
          </p:nvPr>
        </p:nvSpPr>
        <p:spPr>
          <a:xfrm>
            <a:off x="1108675" y="1380950"/>
            <a:ext cx="14334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Frontend</a:t>
            </a:r>
            <a:endParaRPr sz="2000"/>
          </a:p>
          <a:p>
            <a:pPr marL="0" lvl="0" indent="0" algn="l" rtl="0">
              <a:spcBef>
                <a:spcPts val="1200"/>
              </a:spcBef>
              <a:spcAft>
                <a:spcPts val="1200"/>
              </a:spcAft>
              <a:buNone/>
            </a:pPr>
            <a:endParaRPr sz="2000"/>
          </a:p>
        </p:txBody>
      </p:sp>
      <p:pic>
        <p:nvPicPr>
          <p:cNvPr id="134" name="Google Shape;134;p22"/>
          <p:cNvPicPr preferRelativeResize="0"/>
          <p:nvPr/>
        </p:nvPicPr>
        <p:blipFill>
          <a:blip r:embed="rId3">
            <a:alphaModFix/>
          </a:blip>
          <a:stretch>
            <a:fillRect/>
          </a:stretch>
        </p:blipFill>
        <p:spPr>
          <a:xfrm>
            <a:off x="3743650" y="2487313"/>
            <a:ext cx="1872150" cy="1248100"/>
          </a:xfrm>
          <a:prstGeom prst="rect">
            <a:avLst/>
          </a:prstGeom>
          <a:noFill/>
          <a:ln>
            <a:noFill/>
          </a:ln>
        </p:spPr>
      </p:pic>
      <p:pic>
        <p:nvPicPr>
          <p:cNvPr id="135" name="Google Shape;135;p22"/>
          <p:cNvPicPr preferRelativeResize="0"/>
          <p:nvPr/>
        </p:nvPicPr>
        <p:blipFill>
          <a:blip r:embed="rId4">
            <a:alphaModFix/>
          </a:blip>
          <a:stretch>
            <a:fillRect/>
          </a:stretch>
        </p:blipFill>
        <p:spPr>
          <a:xfrm>
            <a:off x="639838" y="2561875"/>
            <a:ext cx="2197974" cy="1099000"/>
          </a:xfrm>
          <a:prstGeom prst="rect">
            <a:avLst/>
          </a:prstGeom>
          <a:noFill/>
          <a:ln>
            <a:noFill/>
          </a:ln>
        </p:spPr>
      </p:pic>
      <p:pic>
        <p:nvPicPr>
          <p:cNvPr id="136" name="Google Shape;136;p22"/>
          <p:cNvPicPr preferRelativeResize="0"/>
          <p:nvPr/>
        </p:nvPicPr>
        <p:blipFill>
          <a:blip r:embed="rId5">
            <a:alphaModFix/>
          </a:blip>
          <a:stretch>
            <a:fillRect/>
          </a:stretch>
        </p:blipFill>
        <p:spPr>
          <a:xfrm>
            <a:off x="6478125" y="2175300"/>
            <a:ext cx="1872150" cy="1872150"/>
          </a:xfrm>
          <a:prstGeom prst="rect">
            <a:avLst/>
          </a:prstGeom>
          <a:noFill/>
          <a:ln>
            <a:noFill/>
          </a:ln>
        </p:spPr>
      </p:pic>
      <p:sp>
        <p:nvSpPr>
          <p:cNvPr id="137" name="Google Shape;137;p22"/>
          <p:cNvSpPr txBox="1">
            <a:spLocks noGrp="1"/>
          </p:cNvSpPr>
          <p:nvPr>
            <p:ph type="body" idx="1"/>
          </p:nvPr>
        </p:nvSpPr>
        <p:spPr>
          <a:xfrm>
            <a:off x="3941850" y="1380943"/>
            <a:ext cx="1260300" cy="510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2000"/>
              <a:t>Backend</a:t>
            </a:r>
            <a:endParaRPr sz="2000"/>
          </a:p>
        </p:txBody>
      </p:sp>
      <p:sp>
        <p:nvSpPr>
          <p:cNvPr id="138" name="Google Shape;138;p22"/>
          <p:cNvSpPr txBox="1">
            <a:spLocks noGrp="1"/>
          </p:cNvSpPr>
          <p:nvPr>
            <p:ph type="body" idx="1"/>
          </p:nvPr>
        </p:nvSpPr>
        <p:spPr>
          <a:xfrm>
            <a:off x="7123050" y="1380950"/>
            <a:ext cx="921300" cy="510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2000"/>
              <a:t>API</a:t>
            </a:r>
            <a:endParaRPr sz="2000"/>
          </a:p>
        </p:txBody>
      </p:sp>
      <p:sp>
        <p:nvSpPr>
          <p:cNvPr id="139" name="Google Shape;139;p22"/>
          <p:cNvSpPr txBox="1">
            <a:spLocks noGrp="1"/>
          </p:cNvSpPr>
          <p:nvPr>
            <p:ph type="body" idx="1"/>
          </p:nvPr>
        </p:nvSpPr>
        <p:spPr>
          <a:xfrm>
            <a:off x="4010150" y="3785593"/>
            <a:ext cx="1260300" cy="5109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400"/>
              <a:t>Flask</a:t>
            </a:r>
            <a:endParaRPr sz="1400"/>
          </a:p>
        </p:txBody>
      </p:sp>
      <p:sp>
        <p:nvSpPr>
          <p:cNvPr id="140" name="Google Shape;140;p22"/>
          <p:cNvSpPr txBox="1">
            <a:spLocks noGrp="1"/>
          </p:cNvSpPr>
          <p:nvPr>
            <p:ph type="body" idx="1"/>
          </p:nvPr>
        </p:nvSpPr>
        <p:spPr>
          <a:xfrm>
            <a:off x="1108675" y="3785593"/>
            <a:ext cx="1260300" cy="5109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400"/>
              <a:t>Svelte Kit</a:t>
            </a:r>
            <a:endParaRPr sz="1400"/>
          </a:p>
        </p:txBody>
      </p:sp>
      <p:sp>
        <p:nvSpPr>
          <p:cNvPr id="141" name="Google Shape;141;p22"/>
          <p:cNvSpPr txBox="1">
            <a:spLocks noGrp="1"/>
          </p:cNvSpPr>
          <p:nvPr>
            <p:ph type="body" idx="1"/>
          </p:nvPr>
        </p:nvSpPr>
        <p:spPr>
          <a:xfrm>
            <a:off x="6784050" y="3785593"/>
            <a:ext cx="1260300" cy="5109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400"/>
              <a:t>OpenAI API</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Connect for Support</a:t>
            </a:r>
            <a:endParaRPr/>
          </a:p>
        </p:txBody>
      </p:sp>
      <p:sp>
        <p:nvSpPr>
          <p:cNvPr id="147" name="Google Shape;147;p23"/>
          <p:cNvSpPr txBox="1">
            <a:spLocks noGrp="1"/>
          </p:cNvSpPr>
          <p:nvPr>
            <p:ph type="body" idx="1"/>
          </p:nvPr>
        </p:nvSpPr>
        <p:spPr>
          <a:xfrm>
            <a:off x="0" y="1152425"/>
            <a:ext cx="5292900" cy="3689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Allow users to follow each other and message each other.</a:t>
            </a:r>
            <a:endParaRPr/>
          </a:p>
          <a:p>
            <a:pPr marL="457200" lvl="0" indent="-342900" algn="l" rtl="0">
              <a:spcBef>
                <a:spcPts val="0"/>
              </a:spcBef>
              <a:spcAft>
                <a:spcPts val="0"/>
              </a:spcAft>
              <a:buSzPts val="1800"/>
              <a:buChar char="●"/>
            </a:pPr>
            <a:r>
              <a:rPr lang="en"/>
              <a:t>Profile pictures and bios as an introduction. </a:t>
            </a:r>
            <a:endParaRPr/>
          </a:p>
          <a:p>
            <a:pPr marL="457200" lvl="0" indent="-342900" algn="l" rtl="0">
              <a:spcBef>
                <a:spcPts val="0"/>
              </a:spcBef>
              <a:spcAft>
                <a:spcPts val="0"/>
              </a:spcAft>
              <a:buSzPts val="1800"/>
              <a:buChar char="●"/>
            </a:pPr>
            <a:r>
              <a:rPr lang="en"/>
              <a:t>Forum groups based on: </a:t>
            </a:r>
            <a:endParaRPr/>
          </a:p>
          <a:p>
            <a:pPr marL="914400" lvl="1" indent="-317500" algn="l" rtl="0">
              <a:spcBef>
                <a:spcPts val="0"/>
              </a:spcBef>
              <a:spcAft>
                <a:spcPts val="0"/>
              </a:spcAft>
              <a:buSzPts val="1400"/>
              <a:buChar char="○"/>
            </a:pPr>
            <a:r>
              <a:rPr lang="en" b="1"/>
              <a:t>Location</a:t>
            </a:r>
            <a:r>
              <a:rPr lang="en"/>
              <a:t>: Town, city, country, hospital…</a:t>
            </a:r>
            <a:endParaRPr/>
          </a:p>
          <a:p>
            <a:pPr marL="914400" lvl="1" indent="-317500" algn="l" rtl="0">
              <a:spcBef>
                <a:spcPts val="0"/>
              </a:spcBef>
              <a:spcAft>
                <a:spcPts val="0"/>
              </a:spcAft>
              <a:buSzPts val="1400"/>
              <a:buChar char="○"/>
            </a:pPr>
            <a:r>
              <a:rPr lang="en" b="1"/>
              <a:t>Experience</a:t>
            </a:r>
            <a:r>
              <a:rPr lang="en"/>
              <a:t>: Post sepsis syndrome sufferer, amputees, bereaved…</a:t>
            </a:r>
            <a:endParaRPr/>
          </a:p>
          <a:p>
            <a:pPr marL="914400" lvl="1" indent="-317500" algn="l" rtl="0">
              <a:spcBef>
                <a:spcPts val="0"/>
              </a:spcBef>
              <a:spcAft>
                <a:spcPts val="0"/>
              </a:spcAft>
              <a:buSzPts val="1400"/>
              <a:buChar char="○"/>
            </a:pPr>
            <a:r>
              <a:rPr lang="en" b="1"/>
              <a:t>Nationality</a:t>
            </a:r>
            <a:r>
              <a:rPr lang="en"/>
              <a:t>: Ethnic background, country of origin…</a:t>
            </a:r>
            <a:endParaRPr/>
          </a:p>
          <a:p>
            <a:pPr marL="457200" lvl="0" indent="-342900" algn="l" rtl="0">
              <a:spcBef>
                <a:spcPts val="0"/>
              </a:spcBef>
              <a:spcAft>
                <a:spcPts val="0"/>
              </a:spcAft>
              <a:buSzPts val="1800"/>
              <a:buChar char="●"/>
            </a:pPr>
            <a:r>
              <a:rPr lang="en"/>
              <a:t>Forum groups can be favorited and added to sidebar.</a:t>
            </a:r>
            <a:endParaRPr/>
          </a:p>
        </p:txBody>
      </p:sp>
      <p:pic>
        <p:nvPicPr>
          <p:cNvPr id="148" name="Google Shape;148;p23"/>
          <p:cNvPicPr preferRelativeResize="0"/>
          <p:nvPr/>
        </p:nvPicPr>
        <p:blipFill>
          <a:blip r:embed="rId3">
            <a:alphaModFix/>
          </a:blip>
          <a:stretch>
            <a:fillRect/>
          </a:stretch>
        </p:blipFill>
        <p:spPr>
          <a:xfrm>
            <a:off x="6123225" y="246475"/>
            <a:ext cx="2838151" cy="2418750"/>
          </a:xfrm>
          <a:prstGeom prst="rect">
            <a:avLst/>
          </a:prstGeom>
          <a:noFill/>
          <a:ln w="19050" cap="flat" cmpd="sng">
            <a:solidFill>
              <a:schemeClr val="accent1"/>
            </a:solidFill>
            <a:prstDash val="solid"/>
            <a:round/>
            <a:headEnd type="none" w="sm" len="sm"/>
            <a:tailEnd type="none" w="sm" len="sm"/>
          </a:ln>
        </p:spPr>
      </p:pic>
      <p:pic>
        <p:nvPicPr>
          <p:cNvPr id="149" name="Google Shape;149;p23"/>
          <p:cNvPicPr preferRelativeResize="0"/>
          <p:nvPr/>
        </p:nvPicPr>
        <p:blipFill rotWithShape="1">
          <a:blip r:embed="rId4">
            <a:alphaModFix/>
          </a:blip>
          <a:srcRect l="1329" t="11441" r="3022" b="8826"/>
          <a:stretch/>
        </p:blipFill>
        <p:spPr>
          <a:xfrm>
            <a:off x="5530800" y="1896275"/>
            <a:ext cx="1976025" cy="2945550"/>
          </a:xfrm>
          <a:prstGeom prst="rect">
            <a:avLst/>
          </a:prstGeom>
          <a:noFill/>
          <a:ln w="19050" cap="flat" cmpd="sng">
            <a:solidFill>
              <a:schemeClr val="accent1"/>
            </a:solidFill>
            <a:prstDash val="solid"/>
            <a:round/>
            <a:headEnd type="none" w="sm" len="sm"/>
            <a:tailEnd type="none" w="sm" len="sm"/>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Virtual Wellbeing Diary</a:t>
            </a:r>
            <a:endParaRPr/>
          </a:p>
        </p:txBody>
      </p:sp>
      <p:sp>
        <p:nvSpPr>
          <p:cNvPr id="155" name="Google Shape;155;p24"/>
          <p:cNvSpPr txBox="1">
            <a:spLocks noGrp="1"/>
          </p:cNvSpPr>
          <p:nvPr>
            <p:ph type="body" idx="1"/>
          </p:nvPr>
        </p:nvSpPr>
        <p:spPr>
          <a:xfrm>
            <a:off x="311700" y="1414575"/>
            <a:ext cx="5196900" cy="3302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Simplify and digitise the wellbeing diary</a:t>
            </a:r>
            <a:endParaRPr/>
          </a:p>
          <a:p>
            <a:pPr marL="457200" lvl="0" indent="-342900" algn="l" rtl="0">
              <a:spcBef>
                <a:spcPts val="0"/>
              </a:spcBef>
              <a:spcAft>
                <a:spcPts val="0"/>
              </a:spcAft>
              <a:buSzPts val="1800"/>
              <a:buChar char="●"/>
            </a:pPr>
            <a:r>
              <a:rPr lang="en"/>
              <a:t>Collect more structured data to help to understand patient’s recovery process</a:t>
            </a:r>
            <a:endParaRPr/>
          </a:p>
          <a:p>
            <a:pPr marL="457200" lvl="0" indent="-342900" algn="l" rtl="0">
              <a:spcBef>
                <a:spcPts val="0"/>
              </a:spcBef>
              <a:spcAft>
                <a:spcPts val="0"/>
              </a:spcAft>
              <a:buSzPts val="1800"/>
              <a:buChar char="●"/>
            </a:pPr>
            <a:r>
              <a:rPr lang="en"/>
              <a:t>Encourage users of all ages to take part </a:t>
            </a:r>
            <a:endParaRPr/>
          </a:p>
          <a:p>
            <a:pPr marL="457200" lvl="0" indent="-342900" algn="l" rtl="0">
              <a:spcBef>
                <a:spcPts val="0"/>
              </a:spcBef>
              <a:spcAft>
                <a:spcPts val="0"/>
              </a:spcAft>
              <a:buSzPts val="1800"/>
              <a:buChar char="●"/>
            </a:pPr>
            <a:r>
              <a:rPr lang="en"/>
              <a:t>Simple app interface </a:t>
            </a:r>
            <a:endParaRPr/>
          </a:p>
          <a:p>
            <a:pPr marL="457200" lvl="0" indent="-342900" algn="l" rtl="0">
              <a:spcBef>
                <a:spcPts val="0"/>
              </a:spcBef>
              <a:spcAft>
                <a:spcPts val="0"/>
              </a:spcAft>
              <a:buSzPts val="1800"/>
              <a:buChar char="●"/>
            </a:pPr>
            <a:r>
              <a:rPr lang="en"/>
              <a:t>Can assist research, as well as flag and identify vulnerable people based on their inputs</a:t>
            </a:r>
            <a:endParaRPr/>
          </a:p>
        </p:txBody>
      </p:sp>
      <p:pic>
        <p:nvPicPr>
          <p:cNvPr id="156" name="Google Shape;156;p24"/>
          <p:cNvPicPr preferRelativeResize="0"/>
          <p:nvPr/>
        </p:nvPicPr>
        <p:blipFill>
          <a:blip r:embed="rId3">
            <a:alphaModFix/>
          </a:blip>
          <a:stretch>
            <a:fillRect/>
          </a:stretch>
        </p:blipFill>
        <p:spPr>
          <a:xfrm>
            <a:off x="5957075" y="383000"/>
            <a:ext cx="2251024" cy="1587925"/>
          </a:xfrm>
          <a:prstGeom prst="rect">
            <a:avLst/>
          </a:prstGeom>
          <a:noFill/>
          <a:ln>
            <a:noFill/>
          </a:ln>
        </p:spPr>
      </p:pic>
      <p:pic>
        <p:nvPicPr>
          <p:cNvPr id="157" name="Google Shape;157;p24"/>
          <p:cNvPicPr preferRelativeResize="0"/>
          <p:nvPr/>
        </p:nvPicPr>
        <p:blipFill>
          <a:blip r:embed="rId4">
            <a:alphaModFix/>
          </a:blip>
          <a:stretch>
            <a:fillRect/>
          </a:stretch>
        </p:blipFill>
        <p:spPr>
          <a:xfrm>
            <a:off x="6717975" y="1266336"/>
            <a:ext cx="2251025" cy="1590816"/>
          </a:xfrm>
          <a:prstGeom prst="rect">
            <a:avLst/>
          </a:prstGeom>
          <a:noFill/>
          <a:ln>
            <a:noFill/>
          </a:ln>
        </p:spPr>
      </p:pic>
      <p:pic>
        <p:nvPicPr>
          <p:cNvPr id="158" name="Google Shape;158;p24"/>
          <p:cNvPicPr preferRelativeResize="0"/>
          <p:nvPr/>
        </p:nvPicPr>
        <p:blipFill>
          <a:blip r:embed="rId5">
            <a:alphaModFix/>
          </a:blip>
          <a:stretch>
            <a:fillRect/>
          </a:stretch>
        </p:blipFill>
        <p:spPr>
          <a:xfrm>
            <a:off x="5611175" y="1731800"/>
            <a:ext cx="1751525" cy="311537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Areas of Development &amp; Research</a:t>
            </a:r>
            <a:endParaRPr/>
          </a:p>
        </p:txBody>
      </p:sp>
      <p:sp>
        <p:nvSpPr>
          <p:cNvPr id="164" name="Google Shape;164;p2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b="1"/>
              <a:t>Support Different Languages - with the help of Generative AI!</a:t>
            </a:r>
            <a:endParaRPr sz="2000" b="1"/>
          </a:p>
          <a:p>
            <a:pPr marL="0" lvl="0" indent="0" algn="l" rtl="0">
              <a:spcBef>
                <a:spcPts val="1200"/>
              </a:spcBef>
              <a:spcAft>
                <a:spcPts val="0"/>
              </a:spcAft>
              <a:buNone/>
            </a:pPr>
            <a:endParaRPr sz="2000" b="1"/>
          </a:p>
          <a:p>
            <a:pPr marL="457200" lvl="0" indent="-355600" algn="l" rtl="0">
              <a:spcBef>
                <a:spcPts val="1200"/>
              </a:spcBef>
              <a:spcAft>
                <a:spcPts val="0"/>
              </a:spcAft>
              <a:buSzPts val="2000"/>
              <a:buChar char="●"/>
            </a:pPr>
            <a:r>
              <a:rPr lang="en" sz="2000"/>
              <a:t>Raising Awareness through Social Media</a:t>
            </a:r>
            <a:endParaRPr sz="2000"/>
          </a:p>
          <a:p>
            <a:pPr marL="914400" lvl="1" indent="-355600" algn="l" rtl="0">
              <a:spcBef>
                <a:spcPts val="0"/>
              </a:spcBef>
              <a:spcAft>
                <a:spcPts val="0"/>
              </a:spcAft>
              <a:buSzPts val="2000"/>
              <a:buChar char="○"/>
            </a:pPr>
            <a:r>
              <a:rPr lang="en" sz="2000"/>
              <a:t>Collaborate with celebrities who have experienced sepsis</a:t>
            </a:r>
            <a:endParaRPr sz="2000"/>
          </a:p>
          <a:p>
            <a:pPr marL="0" lvl="0" indent="0" algn="l" rtl="0">
              <a:spcBef>
                <a:spcPts val="1200"/>
              </a:spcBef>
              <a:spcAft>
                <a:spcPts val="0"/>
              </a:spcAft>
              <a:buNone/>
            </a:pPr>
            <a:endParaRPr sz="2000"/>
          </a:p>
          <a:p>
            <a:pPr marL="457200" lvl="0" indent="-355600" algn="l" rtl="0">
              <a:spcBef>
                <a:spcPts val="1200"/>
              </a:spcBef>
              <a:spcAft>
                <a:spcPts val="0"/>
              </a:spcAft>
              <a:buSzPts val="2000"/>
              <a:buChar char="●"/>
            </a:pPr>
            <a:r>
              <a:rPr lang="en" sz="2000"/>
              <a:t>Traditional Communications - Posters, Talks</a:t>
            </a:r>
            <a:endParaRPr sz="20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2460"/>
              <a:t>Expanding Support for Different Languages</a:t>
            </a:r>
            <a:endParaRPr sz="2460"/>
          </a:p>
        </p:txBody>
      </p:sp>
      <p:sp>
        <p:nvSpPr>
          <p:cNvPr id="170" name="Google Shape;170;p2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SzPts val="1200"/>
              <a:buChar char="●"/>
            </a:pPr>
            <a:r>
              <a:rPr lang="en"/>
              <a:t>Recent development in AI significantly improves machine translation quality</a:t>
            </a:r>
            <a:endParaRPr/>
          </a:p>
        </p:txBody>
      </p:sp>
      <p:pic>
        <p:nvPicPr>
          <p:cNvPr id="171" name="Google Shape;171;p26"/>
          <p:cNvPicPr preferRelativeResize="0"/>
          <p:nvPr/>
        </p:nvPicPr>
        <p:blipFill>
          <a:blip r:embed="rId3">
            <a:alphaModFix/>
          </a:blip>
          <a:stretch>
            <a:fillRect/>
          </a:stretch>
        </p:blipFill>
        <p:spPr>
          <a:xfrm>
            <a:off x="3272100" y="152400"/>
            <a:ext cx="5645150" cy="4838700"/>
          </a:xfrm>
          <a:prstGeom prst="rect">
            <a:avLst/>
          </a:prstGeom>
          <a:noFill/>
          <a:ln>
            <a:noFill/>
          </a:ln>
        </p:spPr>
      </p:pic>
      <p:sp>
        <p:nvSpPr>
          <p:cNvPr id="172" name="Google Shape;172;p26"/>
          <p:cNvSpPr txBox="1"/>
          <p:nvPr/>
        </p:nvSpPr>
        <p:spPr>
          <a:xfrm>
            <a:off x="311700" y="3891900"/>
            <a:ext cx="28080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solidFill>
                  <a:schemeClr val="dk2"/>
                </a:solidFill>
                <a:latin typeface="Open Sans"/>
                <a:ea typeface="Open Sans"/>
                <a:cs typeface="Open Sans"/>
                <a:sym typeface="Open Sans"/>
              </a:rPr>
              <a:t>Source: https://www.lionbridge.com/blog/translation-localization/machine-translation-a-generative-ai-model-outperformed-a-neural-machine-translation-engine/</a:t>
            </a:r>
            <a:endParaRPr sz="800">
              <a:solidFill>
                <a:schemeClr val="dk2"/>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We can translate…</a:t>
            </a:r>
            <a:endParaRPr/>
          </a:p>
        </p:txBody>
      </p:sp>
      <p:sp>
        <p:nvSpPr>
          <p:cNvPr id="178" name="Google Shape;178;p27"/>
          <p:cNvSpPr txBox="1">
            <a:spLocks noGrp="1"/>
          </p:cNvSpPr>
          <p:nvPr>
            <p:ph type="body" idx="1"/>
          </p:nvPr>
        </p:nvSpPr>
        <p:spPr>
          <a:xfrm>
            <a:off x="311700" y="1152425"/>
            <a:ext cx="8520600" cy="36639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b="1" i="1"/>
              <a:t>*Forum</a:t>
            </a:r>
            <a:endParaRPr sz="2000" b="1" i="1"/>
          </a:p>
          <a:p>
            <a:pPr marL="457200" lvl="0" indent="-355600" algn="l" rtl="0">
              <a:spcBef>
                <a:spcPts val="0"/>
              </a:spcBef>
              <a:spcAft>
                <a:spcPts val="0"/>
              </a:spcAft>
              <a:buSzPts val="2000"/>
              <a:buChar char="●"/>
            </a:pPr>
            <a:r>
              <a:rPr lang="en" sz="2000" b="1"/>
              <a:t>Information</a:t>
            </a:r>
            <a:r>
              <a:rPr lang="en" sz="2000"/>
              <a:t> about sepsis</a:t>
            </a:r>
            <a:endParaRPr sz="2000"/>
          </a:p>
          <a:p>
            <a:pPr marL="457200" lvl="0" indent="-355600" algn="l" rtl="0">
              <a:spcBef>
                <a:spcPts val="0"/>
              </a:spcBef>
              <a:spcAft>
                <a:spcPts val="0"/>
              </a:spcAft>
              <a:buSzPts val="2000"/>
              <a:buChar char="●"/>
            </a:pPr>
            <a:r>
              <a:rPr lang="en" sz="2000" b="1" i="1"/>
              <a:t>*Chatbox</a:t>
            </a:r>
            <a:endParaRPr sz="2000" b="1" i="1"/>
          </a:p>
          <a:p>
            <a:pPr marL="914400" lvl="1" indent="-336550" algn="l" rtl="0">
              <a:spcBef>
                <a:spcPts val="0"/>
              </a:spcBef>
              <a:spcAft>
                <a:spcPts val="0"/>
              </a:spcAft>
              <a:buSzPts val="1700"/>
              <a:buChar char="○"/>
            </a:pPr>
            <a:r>
              <a:rPr lang="en" sz="1700" b="1" i="1"/>
              <a:t>*Chatbot</a:t>
            </a:r>
            <a:endParaRPr sz="1700" b="1" i="1"/>
          </a:p>
          <a:p>
            <a:pPr marL="457200" lvl="0" indent="-355600" algn="l" rtl="0">
              <a:spcBef>
                <a:spcPts val="0"/>
              </a:spcBef>
              <a:spcAft>
                <a:spcPts val="0"/>
              </a:spcAft>
              <a:buSzPts val="2000"/>
              <a:buChar char="●"/>
            </a:pPr>
            <a:r>
              <a:rPr lang="en" sz="2000" b="1"/>
              <a:t>Wellbeing Diary</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Areas of Development &amp; Research</a:t>
            </a:r>
            <a:endParaRPr/>
          </a:p>
        </p:txBody>
      </p:sp>
      <p:sp>
        <p:nvSpPr>
          <p:cNvPr id="184" name="Google Shape;184;p28"/>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a:t>Support Different Languages - with the help of Generative AI!</a:t>
            </a:r>
            <a:endParaRPr sz="2000"/>
          </a:p>
          <a:p>
            <a:pPr marL="457200" lvl="0" indent="-355600" algn="l" rtl="0">
              <a:spcBef>
                <a:spcPts val="0"/>
              </a:spcBef>
              <a:spcAft>
                <a:spcPts val="0"/>
              </a:spcAft>
              <a:buSzPts val="2000"/>
              <a:buChar char="●"/>
            </a:pPr>
            <a:r>
              <a:rPr lang="en" sz="2000" b="1"/>
              <a:t>Raise Awareness through Social Media</a:t>
            </a:r>
            <a:endParaRPr sz="2000" b="1"/>
          </a:p>
          <a:p>
            <a:pPr marL="914400" lvl="1" indent="-355600" algn="l" rtl="0">
              <a:spcBef>
                <a:spcPts val="0"/>
              </a:spcBef>
              <a:spcAft>
                <a:spcPts val="0"/>
              </a:spcAft>
              <a:buSzPts val="2000"/>
              <a:buChar char="○"/>
            </a:pPr>
            <a:r>
              <a:rPr lang="en" sz="2000"/>
              <a:t>Celebrities who have experienced sepsis can reach many people by making posts</a:t>
            </a:r>
            <a:endParaRPr sz="2000"/>
          </a:p>
          <a:p>
            <a:pPr marL="457200" lvl="0" indent="-355600" algn="l" rtl="0">
              <a:spcBef>
                <a:spcPts val="0"/>
              </a:spcBef>
              <a:spcAft>
                <a:spcPts val="0"/>
              </a:spcAft>
              <a:buSzPts val="2000"/>
              <a:buChar char="●"/>
            </a:pPr>
            <a:r>
              <a:rPr lang="en" sz="2000"/>
              <a:t>Keep Traditional Communications Alive - Posters, Talks</a:t>
            </a:r>
            <a:endParaRPr sz="20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235500" y="368825"/>
            <a:ext cx="44880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Importance of Social Media in Increasing Awareness</a:t>
            </a:r>
            <a:endParaRPr/>
          </a:p>
        </p:txBody>
      </p:sp>
      <p:pic>
        <p:nvPicPr>
          <p:cNvPr id="190" name="Google Shape;190;p29"/>
          <p:cNvPicPr preferRelativeResize="0"/>
          <p:nvPr/>
        </p:nvPicPr>
        <p:blipFill>
          <a:blip r:embed="rId3">
            <a:alphaModFix/>
          </a:blip>
          <a:stretch>
            <a:fillRect/>
          </a:stretch>
        </p:blipFill>
        <p:spPr>
          <a:xfrm>
            <a:off x="502925" y="1544099"/>
            <a:ext cx="3554800" cy="2363550"/>
          </a:xfrm>
          <a:prstGeom prst="rect">
            <a:avLst/>
          </a:prstGeom>
          <a:noFill/>
          <a:ln>
            <a:noFill/>
          </a:ln>
        </p:spPr>
      </p:pic>
      <p:pic>
        <p:nvPicPr>
          <p:cNvPr id="191" name="Google Shape;191;p29"/>
          <p:cNvPicPr preferRelativeResize="0"/>
          <p:nvPr/>
        </p:nvPicPr>
        <p:blipFill rotWithShape="1">
          <a:blip r:embed="rId4">
            <a:alphaModFix/>
          </a:blip>
          <a:srcRect b="8742"/>
          <a:stretch/>
        </p:blipFill>
        <p:spPr>
          <a:xfrm>
            <a:off x="4424725" y="368825"/>
            <a:ext cx="4413276" cy="4275051"/>
          </a:xfrm>
          <a:prstGeom prst="rect">
            <a:avLst/>
          </a:prstGeom>
          <a:noFill/>
          <a:ln>
            <a:noFill/>
          </a:ln>
        </p:spPr>
      </p:pic>
      <p:sp>
        <p:nvSpPr>
          <p:cNvPr id="192" name="Google Shape;192;p29"/>
          <p:cNvSpPr txBox="1"/>
          <p:nvPr/>
        </p:nvSpPr>
        <p:spPr>
          <a:xfrm>
            <a:off x="319225" y="3973075"/>
            <a:ext cx="41055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rgbClr val="222222"/>
                </a:solidFill>
                <a:highlight>
                  <a:srgbClr val="FFFFFF"/>
                </a:highlight>
              </a:rPr>
              <a:t>Lapointe, L., Ramaprasad, J. &amp; Vedel, I. Creating health awareness: a social media enabled collaboration. </a:t>
            </a:r>
            <a:r>
              <a:rPr lang="en" sz="1200" i="1">
                <a:solidFill>
                  <a:srgbClr val="222222"/>
                </a:solidFill>
                <a:highlight>
                  <a:srgbClr val="FFFFFF"/>
                </a:highlight>
              </a:rPr>
              <a:t>Health Technol.</a:t>
            </a:r>
            <a:r>
              <a:rPr lang="en" sz="1200">
                <a:solidFill>
                  <a:srgbClr val="222222"/>
                </a:solidFill>
                <a:highlight>
                  <a:srgbClr val="FFFFFF"/>
                </a:highlight>
              </a:rPr>
              <a:t> </a:t>
            </a:r>
            <a:r>
              <a:rPr lang="en" sz="1200" b="1">
                <a:solidFill>
                  <a:srgbClr val="222222"/>
                </a:solidFill>
                <a:highlight>
                  <a:srgbClr val="FFFFFF"/>
                </a:highlight>
              </a:rPr>
              <a:t>4</a:t>
            </a:r>
            <a:r>
              <a:rPr lang="en" sz="1200">
                <a:solidFill>
                  <a:srgbClr val="222222"/>
                </a:solidFill>
                <a:highlight>
                  <a:srgbClr val="FFFFFF"/>
                </a:highlight>
              </a:rPr>
              <a:t>, 43–57 (2014). https://doi.org/10.1007/s12553-013-0068-1</a:t>
            </a:r>
            <a:endParaRPr sz="1800">
              <a:solidFill>
                <a:schemeClr val="dk2"/>
              </a:solidFill>
              <a:latin typeface="Open Sans"/>
              <a:ea typeface="Open Sans"/>
              <a:cs typeface="Open Sans"/>
              <a:sym typeface="Ope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title"/>
          </p:nvPr>
        </p:nvSpPr>
        <p:spPr>
          <a:xfrm>
            <a:off x="325650" y="311350"/>
            <a:ext cx="8492700" cy="75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Preference for Social Media Platforms Among Demographics</a:t>
            </a:r>
            <a:endParaRPr/>
          </a:p>
        </p:txBody>
      </p:sp>
      <p:sp>
        <p:nvSpPr>
          <p:cNvPr id="198" name="Google Shape;198;p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99" name="Google Shape;199;p30"/>
          <p:cNvPicPr preferRelativeResize="0"/>
          <p:nvPr/>
        </p:nvPicPr>
        <p:blipFill>
          <a:blip r:embed="rId3">
            <a:alphaModFix/>
          </a:blip>
          <a:stretch>
            <a:fillRect/>
          </a:stretch>
        </p:blipFill>
        <p:spPr>
          <a:xfrm>
            <a:off x="311700" y="1292213"/>
            <a:ext cx="3226776" cy="2406675"/>
          </a:xfrm>
          <a:prstGeom prst="rect">
            <a:avLst/>
          </a:prstGeom>
          <a:noFill/>
          <a:ln>
            <a:noFill/>
          </a:ln>
        </p:spPr>
      </p:pic>
      <p:sp>
        <p:nvSpPr>
          <p:cNvPr id="200" name="Google Shape;200;p30"/>
          <p:cNvSpPr txBox="1"/>
          <p:nvPr/>
        </p:nvSpPr>
        <p:spPr>
          <a:xfrm>
            <a:off x="311700" y="3756000"/>
            <a:ext cx="3339900" cy="1095900"/>
          </a:xfrm>
          <a:prstGeom prst="rect">
            <a:avLst/>
          </a:prstGeom>
          <a:noFill/>
          <a:ln>
            <a:noFill/>
          </a:ln>
        </p:spPr>
        <p:txBody>
          <a:bodyPr spcFirstLastPara="1" wrap="square" lIns="91425" tIns="91425" rIns="91425" bIns="91425" anchor="t" anchorCtr="0">
            <a:spAutoFit/>
          </a:bodyPr>
          <a:lstStyle/>
          <a:p>
            <a:pPr marL="0" lvl="0" indent="0" algn="l" rtl="0">
              <a:lnSpc>
                <a:spcPct val="160000"/>
              </a:lnSpc>
              <a:spcBef>
                <a:spcPts val="0"/>
              </a:spcBef>
              <a:spcAft>
                <a:spcPts val="800"/>
              </a:spcAft>
              <a:buNone/>
            </a:pPr>
            <a:r>
              <a:rPr lang="en" sz="800">
                <a:solidFill>
                  <a:srgbClr val="222222"/>
                </a:solidFill>
                <a:highlight>
                  <a:srgbClr val="FFFFFF"/>
                </a:highlight>
                <a:latin typeface="Roboto"/>
                <a:ea typeface="Roboto"/>
                <a:cs typeface="Roboto"/>
                <a:sym typeface="Roboto"/>
              </a:rPr>
              <a:t>Abuhashesh, M.Y.; Al-Dmour, H.; Masa’deh, R.; Salman, A.; Al-Dmour, R.; Boguszewicz-Kreft, M.; AlAmaireh, Q.N. The Role of Social Media in Raising Public Health Awareness during the Pandemic COVID-19: An International Comparative Study. </a:t>
            </a:r>
            <a:r>
              <a:rPr lang="en" sz="800" i="1">
                <a:solidFill>
                  <a:srgbClr val="222222"/>
                </a:solidFill>
                <a:highlight>
                  <a:srgbClr val="FFFFFF"/>
                </a:highlight>
                <a:latin typeface="Roboto"/>
                <a:ea typeface="Roboto"/>
                <a:cs typeface="Roboto"/>
                <a:sym typeface="Roboto"/>
              </a:rPr>
              <a:t>Informatics</a:t>
            </a:r>
            <a:r>
              <a:rPr lang="en" sz="800">
                <a:solidFill>
                  <a:srgbClr val="222222"/>
                </a:solidFill>
                <a:highlight>
                  <a:srgbClr val="FFFFFF"/>
                </a:highlight>
                <a:latin typeface="Roboto"/>
                <a:ea typeface="Roboto"/>
                <a:cs typeface="Roboto"/>
                <a:sym typeface="Roboto"/>
              </a:rPr>
              <a:t> </a:t>
            </a:r>
            <a:r>
              <a:rPr lang="en" sz="800" b="1">
                <a:solidFill>
                  <a:srgbClr val="222222"/>
                </a:solidFill>
                <a:highlight>
                  <a:srgbClr val="FFFFFF"/>
                </a:highlight>
                <a:latin typeface="Roboto"/>
                <a:ea typeface="Roboto"/>
                <a:cs typeface="Roboto"/>
                <a:sym typeface="Roboto"/>
              </a:rPr>
              <a:t>2021</a:t>
            </a:r>
            <a:r>
              <a:rPr lang="en" sz="800">
                <a:solidFill>
                  <a:srgbClr val="222222"/>
                </a:solidFill>
                <a:highlight>
                  <a:srgbClr val="FFFFFF"/>
                </a:highlight>
                <a:latin typeface="Roboto"/>
                <a:ea typeface="Roboto"/>
                <a:cs typeface="Roboto"/>
                <a:sym typeface="Roboto"/>
              </a:rPr>
              <a:t>, </a:t>
            </a:r>
            <a:r>
              <a:rPr lang="en" sz="800" i="1">
                <a:solidFill>
                  <a:srgbClr val="222222"/>
                </a:solidFill>
                <a:highlight>
                  <a:srgbClr val="FFFFFF"/>
                </a:highlight>
                <a:latin typeface="Roboto"/>
                <a:ea typeface="Roboto"/>
                <a:cs typeface="Roboto"/>
                <a:sym typeface="Roboto"/>
              </a:rPr>
              <a:t>8</a:t>
            </a:r>
            <a:r>
              <a:rPr lang="en" sz="800">
                <a:solidFill>
                  <a:srgbClr val="222222"/>
                </a:solidFill>
                <a:highlight>
                  <a:srgbClr val="FFFFFF"/>
                </a:highlight>
                <a:latin typeface="Roboto"/>
                <a:ea typeface="Roboto"/>
                <a:cs typeface="Roboto"/>
                <a:sym typeface="Roboto"/>
              </a:rPr>
              <a:t>, 80. https://doi.org/10.3390/informatics8040080</a:t>
            </a:r>
            <a:endParaRPr sz="1700">
              <a:solidFill>
                <a:schemeClr val="dk2"/>
              </a:solidFill>
              <a:latin typeface="Open Sans"/>
              <a:ea typeface="Open Sans"/>
              <a:cs typeface="Open Sans"/>
              <a:sym typeface="Open Sans"/>
            </a:endParaRPr>
          </a:p>
        </p:txBody>
      </p:sp>
      <p:pic>
        <p:nvPicPr>
          <p:cNvPr id="201" name="Google Shape;201;p30"/>
          <p:cNvPicPr preferRelativeResize="0"/>
          <p:nvPr/>
        </p:nvPicPr>
        <p:blipFill>
          <a:blip r:embed="rId4">
            <a:alphaModFix/>
          </a:blip>
          <a:stretch>
            <a:fillRect/>
          </a:stretch>
        </p:blipFill>
        <p:spPr>
          <a:xfrm>
            <a:off x="3758475" y="1389600"/>
            <a:ext cx="5385525" cy="25675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1"/>
          <p:cNvSpPr txBox="1">
            <a:spLocks noGrp="1"/>
          </p:cNvSpPr>
          <p:nvPr>
            <p:ph type="title"/>
          </p:nvPr>
        </p:nvSpPr>
        <p:spPr>
          <a:xfrm>
            <a:off x="311700" y="2926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940"/>
              <a:t>Frequency of Cancer Discussions Among Twitter Users by Race</a:t>
            </a:r>
            <a:endParaRPr sz="2940"/>
          </a:p>
        </p:txBody>
      </p:sp>
      <p:pic>
        <p:nvPicPr>
          <p:cNvPr id="207" name="Google Shape;207;p31"/>
          <p:cNvPicPr preferRelativeResize="0"/>
          <p:nvPr/>
        </p:nvPicPr>
        <p:blipFill>
          <a:blip r:embed="rId3">
            <a:alphaModFix/>
          </a:blip>
          <a:stretch>
            <a:fillRect/>
          </a:stretch>
        </p:blipFill>
        <p:spPr>
          <a:xfrm>
            <a:off x="3149385" y="923825"/>
            <a:ext cx="5606726" cy="3704614"/>
          </a:xfrm>
          <a:prstGeom prst="rect">
            <a:avLst/>
          </a:prstGeom>
          <a:noFill/>
          <a:ln>
            <a:noFill/>
          </a:ln>
        </p:spPr>
      </p:pic>
      <p:sp>
        <p:nvSpPr>
          <p:cNvPr id="208" name="Google Shape;208;p31"/>
          <p:cNvSpPr txBox="1"/>
          <p:nvPr/>
        </p:nvSpPr>
        <p:spPr>
          <a:xfrm>
            <a:off x="311700" y="3645613"/>
            <a:ext cx="28425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solidFill>
                  <a:schemeClr val="dk2"/>
                </a:solidFill>
                <a:latin typeface="Open Sans"/>
                <a:ea typeface="Open Sans"/>
                <a:cs typeface="Open Sans"/>
                <a:sym typeface="Open Sans"/>
              </a:rPr>
              <a:t>Xu S, Markson C, Costello K, Xing C, Demissie K, Llanos A</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Leveraging Social Media to Promote Public Health Knowledge: Example of Cancer Awareness via Twitter</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JMIR Public Health Surveill 2016;2(1):e17</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URL: https://publichealth.jmir.org/2016/1/e17</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DOI: 10.2196/publichealth.5205</a:t>
            </a:r>
            <a:endParaRPr sz="800">
              <a:solidFill>
                <a:schemeClr val="dk2"/>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Meet the Team</a:t>
            </a:r>
            <a:endParaRPr/>
          </a:p>
        </p:txBody>
      </p:sp>
      <p:pic>
        <p:nvPicPr>
          <p:cNvPr id="75" name="Google Shape;75;p14"/>
          <p:cNvPicPr preferRelativeResize="0"/>
          <p:nvPr/>
        </p:nvPicPr>
        <p:blipFill>
          <a:blip r:embed="rId3">
            <a:alphaModFix/>
          </a:blip>
          <a:stretch>
            <a:fillRect/>
          </a:stretch>
        </p:blipFill>
        <p:spPr>
          <a:xfrm>
            <a:off x="930438" y="1152425"/>
            <a:ext cx="3304101" cy="1770050"/>
          </a:xfrm>
          <a:prstGeom prst="rect">
            <a:avLst/>
          </a:prstGeom>
          <a:noFill/>
          <a:ln>
            <a:noFill/>
          </a:ln>
        </p:spPr>
      </p:pic>
      <p:pic>
        <p:nvPicPr>
          <p:cNvPr id="76" name="Google Shape;76;p14"/>
          <p:cNvPicPr preferRelativeResize="0"/>
          <p:nvPr/>
        </p:nvPicPr>
        <p:blipFill>
          <a:blip r:embed="rId4">
            <a:alphaModFix/>
          </a:blip>
          <a:stretch>
            <a:fillRect/>
          </a:stretch>
        </p:blipFill>
        <p:spPr>
          <a:xfrm>
            <a:off x="4457338" y="1152425"/>
            <a:ext cx="3446940" cy="1770050"/>
          </a:xfrm>
          <a:prstGeom prst="rect">
            <a:avLst/>
          </a:prstGeom>
          <a:noFill/>
          <a:ln>
            <a:noFill/>
          </a:ln>
        </p:spPr>
      </p:pic>
      <p:pic>
        <p:nvPicPr>
          <p:cNvPr id="77" name="Google Shape;77;p14"/>
          <p:cNvPicPr preferRelativeResize="0"/>
          <p:nvPr/>
        </p:nvPicPr>
        <p:blipFill>
          <a:blip r:embed="rId5">
            <a:alphaModFix/>
          </a:blip>
          <a:stretch>
            <a:fillRect/>
          </a:stretch>
        </p:blipFill>
        <p:spPr>
          <a:xfrm>
            <a:off x="930438" y="3085359"/>
            <a:ext cx="3304100" cy="1615941"/>
          </a:xfrm>
          <a:prstGeom prst="rect">
            <a:avLst/>
          </a:prstGeom>
          <a:noFill/>
          <a:ln>
            <a:noFill/>
          </a:ln>
        </p:spPr>
      </p:pic>
      <p:pic>
        <p:nvPicPr>
          <p:cNvPr id="78" name="Google Shape;78;p14"/>
          <p:cNvPicPr preferRelativeResize="0"/>
          <p:nvPr/>
        </p:nvPicPr>
        <p:blipFill>
          <a:blip r:embed="rId6">
            <a:alphaModFix/>
          </a:blip>
          <a:stretch>
            <a:fillRect/>
          </a:stretch>
        </p:blipFill>
        <p:spPr>
          <a:xfrm>
            <a:off x="4457338" y="3085350"/>
            <a:ext cx="3756225" cy="16159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2"/>
          <p:cNvSpPr txBox="1">
            <a:spLocks noGrp="1"/>
          </p:cNvSpPr>
          <p:nvPr>
            <p:ph type="title"/>
          </p:nvPr>
        </p:nvSpPr>
        <p:spPr>
          <a:xfrm>
            <a:off x="311700" y="2926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940"/>
              <a:t>Frequency of Cancer Discussions Among Twitter Users by Race</a:t>
            </a:r>
            <a:endParaRPr sz="2940"/>
          </a:p>
        </p:txBody>
      </p:sp>
      <p:sp>
        <p:nvSpPr>
          <p:cNvPr id="214" name="Google Shape;214;p32"/>
          <p:cNvSpPr txBox="1"/>
          <p:nvPr/>
        </p:nvSpPr>
        <p:spPr>
          <a:xfrm>
            <a:off x="311700" y="3645613"/>
            <a:ext cx="28425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solidFill>
                  <a:schemeClr val="dk2"/>
                </a:solidFill>
                <a:latin typeface="Open Sans"/>
                <a:ea typeface="Open Sans"/>
                <a:cs typeface="Open Sans"/>
                <a:sym typeface="Open Sans"/>
              </a:rPr>
              <a:t>Xu S, Markson C, Costello K, Xing C, Demissie K, Llanos A</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Leveraging Social Media to Promote Public Health Knowledge: Example of Cancer Awareness via Twitter</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JMIR Public Health Surveill 2016;2(1):e17</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URL: https://publichealth.jmir.org/2016/1/e17</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DOI: 10.2196/publichealth.5205</a:t>
            </a:r>
            <a:endParaRPr sz="800">
              <a:solidFill>
                <a:schemeClr val="dk2"/>
              </a:solidFill>
              <a:latin typeface="Open Sans"/>
              <a:ea typeface="Open Sans"/>
              <a:cs typeface="Open Sans"/>
              <a:sym typeface="Open Sans"/>
            </a:endParaRPr>
          </a:p>
        </p:txBody>
      </p:sp>
      <p:pic>
        <p:nvPicPr>
          <p:cNvPr id="215" name="Google Shape;215;p32"/>
          <p:cNvPicPr preferRelativeResize="0"/>
          <p:nvPr/>
        </p:nvPicPr>
        <p:blipFill>
          <a:blip r:embed="rId3">
            <a:alphaModFix/>
          </a:blip>
          <a:stretch>
            <a:fillRect/>
          </a:stretch>
        </p:blipFill>
        <p:spPr>
          <a:xfrm>
            <a:off x="3240622" y="938973"/>
            <a:ext cx="5591680" cy="39971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3"/>
          <p:cNvSpPr txBox="1">
            <a:spLocks noGrp="1"/>
          </p:cNvSpPr>
          <p:nvPr>
            <p:ph type="title"/>
          </p:nvPr>
        </p:nvSpPr>
        <p:spPr>
          <a:xfrm>
            <a:off x="311700" y="1402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40"/>
              <a:t>Criticism: Among groups already educated about the illness, social media does not significantly impact behaviour</a:t>
            </a:r>
            <a:endParaRPr sz="3040"/>
          </a:p>
        </p:txBody>
      </p:sp>
      <p:sp>
        <p:nvSpPr>
          <p:cNvPr id="221" name="Google Shape;221;p33"/>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22" name="Google Shape;222;p33"/>
          <p:cNvPicPr preferRelativeResize="0"/>
          <p:nvPr/>
        </p:nvPicPr>
        <p:blipFill>
          <a:blip r:embed="rId3">
            <a:alphaModFix/>
          </a:blip>
          <a:stretch>
            <a:fillRect/>
          </a:stretch>
        </p:blipFill>
        <p:spPr>
          <a:xfrm>
            <a:off x="4039325" y="1189975"/>
            <a:ext cx="4087799" cy="3757200"/>
          </a:xfrm>
          <a:prstGeom prst="rect">
            <a:avLst/>
          </a:prstGeom>
          <a:noFill/>
          <a:ln>
            <a:noFill/>
          </a:ln>
        </p:spPr>
      </p:pic>
      <p:sp>
        <p:nvSpPr>
          <p:cNvPr id="223" name="Google Shape;223;p33"/>
          <p:cNvSpPr txBox="1"/>
          <p:nvPr/>
        </p:nvSpPr>
        <p:spPr>
          <a:xfrm>
            <a:off x="311700" y="3436075"/>
            <a:ext cx="3666900" cy="1132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100">
                <a:solidFill>
                  <a:srgbClr val="222222"/>
                </a:solidFill>
                <a:highlight>
                  <a:srgbClr val="FFFFFF"/>
                </a:highlight>
              </a:rPr>
              <a:t>Lyson, H.C., Le, G.M., Zhang, J. </a:t>
            </a:r>
            <a:r>
              <a:rPr lang="en" sz="1100" i="1">
                <a:solidFill>
                  <a:srgbClr val="222222"/>
                </a:solidFill>
                <a:highlight>
                  <a:srgbClr val="FFFFFF"/>
                </a:highlight>
              </a:rPr>
              <a:t>et al.</a:t>
            </a:r>
            <a:r>
              <a:rPr lang="en" sz="1100">
                <a:solidFill>
                  <a:srgbClr val="222222"/>
                </a:solidFill>
                <a:highlight>
                  <a:srgbClr val="FFFFFF"/>
                </a:highlight>
              </a:rPr>
              <a:t> Social Media as a Tool to Promote Health Awareness: Results from an Online Cervical Cancer Prevention Study. </a:t>
            </a:r>
            <a:r>
              <a:rPr lang="en" sz="1100" i="1">
                <a:solidFill>
                  <a:srgbClr val="222222"/>
                </a:solidFill>
                <a:highlight>
                  <a:srgbClr val="FFFFFF"/>
                </a:highlight>
              </a:rPr>
              <a:t>J Canc Educ</a:t>
            </a:r>
            <a:r>
              <a:rPr lang="en" sz="1100">
                <a:solidFill>
                  <a:srgbClr val="222222"/>
                </a:solidFill>
                <a:highlight>
                  <a:srgbClr val="FFFFFF"/>
                </a:highlight>
              </a:rPr>
              <a:t> </a:t>
            </a:r>
            <a:r>
              <a:rPr lang="en" sz="1100" b="1">
                <a:solidFill>
                  <a:srgbClr val="222222"/>
                </a:solidFill>
                <a:highlight>
                  <a:srgbClr val="FFFFFF"/>
                </a:highlight>
              </a:rPr>
              <a:t>34</a:t>
            </a:r>
            <a:r>
              <a:rPr lang="en" sz="1100">
                <a:solidFill>
                  <a:srgbClr val="222222"/>
                </a:solidFill>
                <a:highlight>
                  <a:srgbClr val="FFFFFF"/>
                </a:highlight>
              </a:rPr>
              <a:t>, 819–822 (2019). https://doi.org/10.1007/s13187-018-1379-8</a:t>
            </a:r>
            <a:endParaRPr sz="1800">
              <a:solidFill>
                <a:schemeClr val="dk2"/>
              </a:solidFill>
              <a:latin typeface="Open Sans"/>
              <a:ea typeface="Open Sans"/>
              <a:cs typeface="Open Sans"/>
              <a:sym typeface="Ope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4"/>
          <p:cNvSpPr txBox="1">
            <a:spLocks noGrp="1"/>
          </p:cNvSpPr>
          <p:nvPr>
            <p:ph type="title"/>
          </p:nvPr>
        </p:nvSpPr>
        <p:spPr>
          <a:xfrm>
            <a:off x="311700" y="1402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40"/>
              <a:t>Criticism: Among groups already educated about the illness, social media does not significantly impact behaviour</a:t>
            </a:r>
            <a:endParaRPr sz="3040"/>
          </a:p>
        </p:txBody>
      </p:sp>
      <p:sp>
        <p:nvSpPr>
          <p:cNvPr id="229" name="Google Shape;229;p34"/>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230" name="Google Shape;230;p34"/>
          <p:cNvSpPr txBox="1"/>
          <p:nvPr/>
        </p:nvSpPr>
        <p:spPr>
          <a:xfrm>
            <a:off x="311700" y="3436075"/>
            <a:ext cx="3666900" cy="1132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100">
                <a:solidFill>
                  <a:srgbClr val="222222"/>
                </a:solidFill>
                <a:highlight>
                  <a:srgbClr val="FFFFFF"/>
                </a:highlight>
              </a:rPr>
              <a:t>Lyson, H.C., Le, G.M., Zhang, J. </a:t>
            </a:r>
            <a:r>
              <a:rPr lang="en" sz="1100" i="1">
                <a:solidFill>
                  <a:srgbClr val="222222"/>
                </a:solidFill>
                <a:highlight>
                  <a:srgbClr val="FFFFFF"/>
                </a:highlight>
              </a:rPr>
              <a:t>et al.</a:t>
            </a:r>
            <a:r>
              <a:rPr lang="en" sz="1100">
                <a:solidFill>
                  <a:srgbClr val="222222"/>
                </a:solidFill>
                <a:highlight>
                  <a:srgbClr val="FFFFFF"/>
                </a:highlight>
              </a:rPr>
              <a:t> Social Media as a Tool to Promote Health Awareness: Results from an Online Cervical Cancer Prevention Study. </a:t>
            </a:r>
            <a:r>
              <a:rPr lang="en" sz="1100" i="1">
                <a:solidFill>
                  <a:srgbClr val="222222"/>
                </a:solidFill>
                <a:highlight>
                  <a:srgbClr val="FFFFFF"/>
                </a:highlight>
              </a:rPr>
              <a:t>J Canc Educ</a:t>
            </a:r>
            <a:r>
              <a:rPr lang="en" sz="1100">
                <a:solidFill>
                  <a:srgbClr val="222222"/>
                </a:solidFill>
                <a:highlight>
                  <a:srgbClr val="FFFFFF"/>
                </a:highlight>
              </a:rPr>
              <a:t> </a:t>
            </a:r>
            <a:r>
              <a:rPr lang="en" sz="1100" b="1">
                <a:solidFill>
                  <a:srgbClr val="222222"/>
                </a:solidFill>
                <a:highlight>
                  <a:srgbClr val="FFFFFF"/>
                </a:highlight>
              </a:rPr>
              <a:t>34</a:t>
            </a:r>
            <a:r>
              <a:rPr lang="en" sz="1100">
                <a:solidFill>
                  <a:srgbClr val="222222"/>
                </a:solidFill>
                <a:highlight>
                  <a:srgbClr val="FFFFFF"/>
                </a:highlight>
              </a:rPr>
              <a:t>, 819–822 (2019). https://doi.org/10.1007/s13187-018-1379-8</a:t>
            </a:r>
            <a:endParaRPr sz="1800">
              <a:solidFill>
                <a:schemeClr val="dk2"/>
              </a:solidFill>
              <a:latin typeface="Open Sans"/>
              <a:ea typeface="Open Sans"/>
              <a:cs typeface="Open Sans"/>
              <a:sym typeface="Open Sans"/>
            </a:endParaRPr>
          </a:p>
        </p:txBody>
      </p:sp>
      <p:pic>
        <p:nvPicPr>
          <p:cNvPr id="231" name="Google Shape;231;p34"/>
          <p:cNvPicPr preferRelativeResize="0"/>
          <p:nvPr/>
        </p:nvPicPr>
        <p:blipFill>
          <a:blip r:embed="rId3">
            <a:alphaModFix/>
          </a:blip>
          <a:stretch>
            <a:fillRect/>
          </a:stretch>
        </p:blipFill>
        <p:spPr>
          <a:xfrm>
            <a:off x="2747575" y="1200725"/>
            <a:ext cx="5698975" cy="37314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Areas of Development &amp; Research</a:t>
            </a:r>
            <a:endParaRPr/>
          </a:p>
        </p:txBody>
      </p:sp>
      <p:sp>
        <p:nvSpPr>
          <p:cNvPr id="237" name="Google Shape;237;p3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a:t>Support Different Languages - with the help of Generative AI!</a:t>
            </a:r>
            <a:endParaRPr sz="2000"/>
          </a:p>
          <a:p>
            <a:pPr marL="0" lvl="0" indent="0" algn="l" rtl="0">
              <a:spcBef>
                <a:spcPts val="1200"/>
              </a:spcBef>
              <a:spcAft>
                <a:spcPts val="0"/>
              </a:spcAft>
              <a:buNone/>
            </a:pPr>
            <a:endParaRPr sz="2000"/>
          </a:p>
          <a:p>
            <a:pPr marL="457200" lvl="0" indent="-355600" algn="l" rtl="0">
              <a:spcBef>
                <a:spcPts val="1200"/>
              </a:spcBef>
              <a:spcAft>
                <a:spcPts val="0"/>
              </a:spcAft>
              <a:buSzPts val="2000"/>
              <a:buChar char="●"/>
            </a:pPr>
            <a:r>
              <a:rPr lang="en" sz="2000" b="1"/>
              <a:t>Raising Awareness through Social Media</a:t>
            </a:r>
            <a:endParaRPr sz="2000" b="1"/>
          </a:p>
          <a:p>
            <a:pPr marL="914400" lvl="1" indent="-355600" algn="l" rtl="0">
              <a:spcBef>
                <a:spcPts val="0"/>
              </a:spcBef>
              <a:spcAft>
                <a:spcPts val="0"/>
              </a:spcAft>
              <a:buSzPts val="2000"/>
              <a:buChar char="○"/>
            </a:pPr>
            <a:r>
              <a:rPr lang="en" sz="2000" b="1"/>
              <a:t>Celebrities who have experienced sepsis can reach many people by making posts</a:t>
            </a:r>
            <a:endParaRPr sz="2000" b="1"/>
          </a:p>
          <a:p>
            <a:pPr marL="0" lvl="0" indent="0" algn="l" rtl="0">
              <a:spcBef>
                <a:spcPts val="1200"/>
              </a:spcBef>
              <a:spcAft>
                <a:spcPts val="0"/>
              </a:spcAft>
              <a:buNone/>
            </a:pPr>
            <a:endParaRPr sz="2000" b="1"/>
          </a:p>
          <a:p>
            <a:pPr marL="457200" lvl="0" indent="-355600" algn="l" rtl="0">
              <a:spcBef>
                <a:spcPts val="1200"/>
              </a:spcBef>
              <a:spcAft>
                <a:spcPts val="0"/>
              </a:spcAft>
              <a:buSzPts val="2000"/>
              <a:buChar char="●"/>
            </a:pPr>
            <a:r>
              <a:rPr lang="en" sz="2000"/>
              <a:t>Traditional Communications - Posters, Talks</a:t>
            </a:r>
            <a:endParaRPr sz="20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Famous people affected by Sepsis</a:t>
            </a:r>
            <a:endParaRPr/>
          </a:p>
        </p:txBody>
      </p:sp>
      <p:sp>
        <p:nvSpPr>
          <p:cNvPr id="243" name="Google Shape;243;p36"/>
          <p:cNvSpPr txBox="1">
            <a:spLocks noGrp="1"/>
          </p:cNvSpPr>
          <p:nvPr>
            <p:ph type="body" idx="1"/>
          </p:nvPr>
        </p:nvSpPr>
        <p:spPr>
          <a:xfrm>
            <a:off x="311700" y="1149400"/>
            <a:ext cx="8520600" cy="34959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b="1"/>
              <a:t>Ashley Park</a:t>
            </a:r>
            <a:r>
              <a:rPr lang="en"/>
              <a:t>, actress – treated for tonsillitis that progressed to sepsis</a:t>
            </a:r>
            <a:endParaRPr/>
          </a:p>
          <a:p>
            <a:pPr marL="457200" lvl="0" indent="-342900" algn="l" rtl="0">
              <a:spcBef>
                <a:spcPts val="0"/>
              </a:spcBef>
              <a:spcAft>
                <a:spcPts val="0"/>
              </a:spcAft>
              <a:buSzPts val="1800"/>
              <a:buChar char="●"/>
            </a:pPr>
            <a:r>
              <a:rPr lang="en" b="1"/>
              <a:t>Paul Allen</a:t>
            </a:r>
            <a:r>
              <a:rPr lang="en"/>
              <a:t>, Co-Founder of Microsoft – died</a:t>
            </a:r>
            <a:endParaRPr/>
          </a:p>
          <a:p>
            <a:pPr marL="457200" lvl="0" indent="-342900" algn="l" rtl="0">
              <a:spcBef>
                <a:spcPts val="0"/>
              </a:spcBef>
              <a:spcAft>
                <a:spcPts val="0"/>
              </a:spcAft>
              <a:buSzPts val="1800"/>
              <a:buChar char="●"/>
            </a:pPr>
            <a:r>
              <a:rPr lang="en" b="1"/>
              <a:t>Jon Huntsman</a:t>
            </a:r>
            <a:r>
              <a:rPr lang="en"/>
              <a:t>, philanthropist – died</a:t>
            </a:r>
            <a:endParaRPr/>
          </a:p>
          <a:p>
            <a:pPr marL="457200" lvl="0" indent="-342900" algn="l" rtl="0">
              <a:spcBef>
                <a:spcPts val="0"/>
              </a:spcBef>
              <a:spcAft>
                <a:spcPts val="0"/>
              </a:spcAft>
              <a:buSzPts val="1800"/>
              <a:buChar char="●"/>
            </a:pPr>
            <a:r>
              <a:rPr lang="en" b="1"/>
              <a:t>Rusty Staub</a:t>
            </a:r>
            <a:r>
              <a:rPr lang="en"/>
              <a:t>, baseball player – died</a:t>
            </a:r>
            <a:endParaRPr/>
          </a:p>
          <a:p>
            <a:pPr marL="457200" lvl="0" indent="-342900" algn="l" rtl="0">
              <a:spcBef>
                <a:spcPts val="0"/>
              </a:spcBef>
              <a:spcAft>
                <a:spcPts val="0"/>
              </a:spcAft>
              <a:buSzPts val="1800"/>
              <a:buChar char="●"/>
            </a:pPr>
            <a:r>
              <a:rPr lang="en" b="1"/>
              <a:t>Larry King</a:t>
            </a:r>
            <a:r>
              <a:rPr lang="en"/>
              <a:t>, TV personality – died</a:t>
            </a:r>
            <a:endParaRPr/>
          </a:p>
          <a:p>
            <a:pPr marL="457200" lvl="0" indent="-342900" algn="l" rtl="0">
              <a:spcBef>
                <a:spcPts val="0"/>
              </a:spcBef>
              <a:spcAft>
                <a:spcPts val="0"/>
              </a:spcAft>
              <a:buSzPts val="1800"/>
              <a:buChar char="●"/>
            </a:pPr>
            <a:r>
              <a:rPr lang="en" b="1"/>
              <a:t>Pranab Mukherjee</a:t>
            </a:r>
            <a:r>
              <a:rPr lang="en"/>
              <a:t>, former president of India – died</a:t>
            </a:r>
            <a:endParaRPr/>
          </a:p>
          <a:p>
            <a:pPr marL="457200" lvl="0" indent="-342900" algn="l" rtl="0">
              <a:spcBef>
                <a:spcPts val="0"/>
              </a:spcBef>
              <a:spcAft>
                <a:spcPts val="0"/>
              </a:spcAft>
              <a:buSzPts val="1800"/>
              <a:buChar char="●"/>
            </a:pPr>
            <a:r>
              <a:rPr lang="en" b="1"/>
              <a:t>Mother Theresa</a:t>
            </a:r>
            <a:r>
              <a:rPr lang="en"/>
              <a:t>, infected pacemaker line, survived but died years later of other causes</a:t>
            </a:r>
            <a:endParaRPr/>
          </a:p>
          <a:p>
            <a:pPr marL="457200" lvl="0" indent="-342900" algn="l" rtl="0">
              <a:spcBef>
                <a:spcPts val="0"/>
              </a:spcBef>
              <a:spcAft>
                <a:spcPts val="0"/>
              </a:spcAft>
              <a:buSzPts val="1800"/>
              <a:buChar char="●"/>
            </a:pPr>
            <a:r>
              <a:rPr lang="en" b="1"/>
              <a:t>Harry Houdini</a:t>
            </a:r>
            <a:r>
              <a:rPr lang="en"/>
              <a:t>, magician – died</a:t>
            </a:r>
            <a:endParaRPr/>
          </a:p>
          <a:p>
            <a:pPr marL="457200" lvl="0" indent="-342900" algn="l" rtl="0">
              <a:spcBef>
                <a:spcPts val="0"/>
              </a:spcBef>
              <a:spcAft>
                <a:spcPts val="0"/>
              </a:spcAft>
              <a:buSzPts val="1800"/>
              <a:buChar char="●"/>
            </a:pPr>
            <a:r>
              <a:rPr lang="en" b="1"/>
              <a:t>Prince Ranier of Monaco</a:t>
            </a:r>
            <a:r>
              <a:rPr lang="en"/>
              <a:t>, “chest infection” – died</a:t>
            </a:r>
            <a:endParaRPr/>
          </a:p>
          <a:p>
            <a:pPr marL="457200" lvl="0" indent="-342900" algn="l" rtl="0">
              <a:spcBef>
                <a:spcPts val="0"/>
              </a:spcBef>
              <a:spcAft>
                <a:spcPts val="0"/>
              </a:spcAft>
              <a:buSzPts val="1800"/>
              <a:buChar char="●"/>
            </a:pPr>
            <a:r>
              <a:rPr lang="en" b="1"/>
              <a:t>George H.W. Bush</a:t>
            </a:r>
            <a:r>
              <a:rPr lang="en"/>
              <a:t>, former President of the United States</a:t>
            </a:r>
            <a:endParaRPr/>
          </a:p>
        </p:txBody>
      </p:sp>
      <p:sp>
        <p:nvSpPr>
          <p:cNvPr id="244" name="Google Shape;244;p36"/>
          <p:cNvSpPr txBox="1"/>
          <p:nvPr/>
        </p:nvSpPr>
        <p:spPr>
          <a:xfrm>
            <a:off x="4017950" y="4645300"/>
            <a:ext cx="50127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2"/>
                </a:solidFill>
                <a:latin typeface="Open Sans"/>
                <a:ea typeface="Open Sans"/>
                <a:cs typeface="Open Sans"/>
                <a:sym typeface="Open Sans"/>
              </a:rPr>
              <a:t>Source: </a:t>
            </a:r>
            <a:r>
              <a:rPr lang="en" sz="1500" u="sng">
                <a:solidFill>
                  <a:schemeClr val="hlink"/>
                </a:solidFill>
                <a:latin typeface="Open Sans"/>
                <a:ea typeface="Open Sans"/>
                <a:cs typeface="Open Sans"/>
                <a:sym typeface="Open Sans"/>
                <a:hlinkClick r:id="rId3"/>
              </a:rPr>
              <a:t>https://www.sepsis.org/sepsisand/celebrities/</a:t>
            </a:r>
            <a:endParaRPr sz="1500">
              <a:solidFill>
                <a:schemeClr val="dk2"/>
              </a:solidFill>
              <a:latin typeface="Open Sans"/>
              <a:ea typeface="Open Sans"/>
              <a:cs typeface="Open Sans"/>
              <a:sym typeface="Open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7"/>
          <p:cNvSpPr txBox="1">
            <a:spLocks noGrp="1"/>
          </p:cNvSpPr>
          <p:nvPr>
            <p:ph type="title"/>
          </p:nvPr>
        </p:nvSpPr>
        <p:spPr>
          <a:xfrm>
            <a:off x="311700" y="3688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Raising Awareness - Celebrities</a:t>
            </a:r>
            <a:endParaRPr/>
          </a:p>
        </p:txBody>
      </p:sp>
      <p:sp>
        <p:nvSpPr>
          <p:cNvPr id="250" name="Google Shape;250;p37"/>
          <p:cNvSpPr txBox="1"/>
          <p:nvPr/>
        </p:nvSpPr>
        <p:spPr>
          <a:xfrm>
            <a:off x="4017950" y="4645300"/>
            <a:ext cx="50127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2"/>
                </a:solidFill>
                <a:latin typeface="Open Sans"/>
                <a:ea typeface="Open Sans"/>
                <a:cs typeface="Open Sans"/>
                <a:sym typeface="Open Sans"/>
              </a:rPr>
              <a:t>Source: </a:t>
            </a:r>
            <a:r>
              <a:rPr lang="en" sz="1500" u="sng">
                <a:solidFill>
                  <a:schemeClr val="hlink"/>
                </a:solidFill>
                <a:latin typeface="Open Sans"/>
                <a:ea typeface="Open Sans"/>
                <a:cs typeface="Open Sans"/>
                <a:sym typeface="Open Sans"/>
                <a:hlinkClick r:id="rId3"/>
              </a:rPr>
              <a:t>https://www.sepsis.org/sepsisand/celebrities/</a:t>
            </a:r>
            <a:endParaRPr sz="1500">
              <a:solidFill>
                <a:schemeClr val="dk2"/>
              </a:solidFill>
              <a:latin typeface="Open Sans"/>
              <a:ea typeface="Open Sans"/>
              <a:cs typeface="Open Sans"/>
              <a:sym typeface="Open Sans"/>
            </a:endParaRPr>
          </a:p>
        </p:txBody>
      </p:sp>
      <p:pic>
        <p:nvPicPr>
          <p:cNvPr id="251" name="Google Shape;251;p37"/>
          <p:cNvPicPr preferRelativeResize="0"/>
          <p:nvPr/>
        </p:nvPicPr>
        <p:blipFill rotWithShape="1">
          <a:blip r:embed="rId4">
            <a:alphaModFix/>
          </a:blip>
          <a:srcRect t="2978"/>
          <a:stretch/>
        </p:blipFill>
        <p:spPr>
          <a:xfrm>
            <a:off x="1484379" y="1076225"/>
            <a:ext cx="6175232" cy="35690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Areas of Development &amp; Research</a:t>
            </a:r>
            <a:endParaRPr/>
          </a:p>
        </p:txBody>
      </p:sp>
      <p:sp>
        <p:nvSpPr>
          <p:cNvPr id="257" name="Google Shape;257;p38"/>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a:t>Support Different Languages - with the help of Generative AI!</a:t>
            </a:r>
            <a:endParaRPr sz="2000"/>
          </a:p>
          <a:p>
            <a:pPr marL="0" lvl="0" indent="0" algn="l" rtl="0">
              <a:spcBef>
                <a:spcPts val="1200"/>
              </a:spcBef>
              <a:spcAft>
                <a:spcPts val="0"/>
              </a:spcAft>
              <a:buNone/>
            </a:pPr>
            <a:endParaRPr sz="2000"/>
          </a:p>
          <a:p>
            <a:pPr marL="457200" lvl="0" indent="-355600" algn="l" rtl="0">
              <a:spcBef>
                <a:spcPts val="1200"/>
              </a:spcBef>
              <a:spcAft>
                <a:spcPts val="0"/>
              </a:spcAft>
              <a:buSzPts val="2000"/>
              <a:buChar char="●"/>
            </a:pPr>
            <a:r>
              <a:rPr lang="en" sz="2000"/>
              <a:t>Raising Awareness through Social Media</a:t>
            </a:r>
            <a:endParaRPr sz="2000"/>
          </a:p>
          <a:p>
            <a:pPr marL="914400" lvl="1" indent="-355600" algn="l" rtl="0">
              <a:spcBef>
                <a:spcPts val="0"/>
              </a:spcBef>
              <a:spcAft>
                <a:spcPts val="0"/>
              </a:spcAft>
              <a:buSzPts val="2000"/>
              <a:buChar char="○"/>
            </a:pPr>
            <a:r>
              <a:rPr lang="en" sz="2000"/>
              <a:t>Collaborate with celebrities who have experienced sepsis</a:t>
            </a:r>
            <a:endParaRPr sz="2000"/>
          </a:p>
          <a:p>
            <a:pPr marL="0" lvl="0" indent="0" algn="l" rtl="0">
              <a:spcBef>
                <a:spcPts val="1200"/>
              </a:spcBef>
              <a:spcAft>
                <a:spcPts val="0"/>
              </a:spcAft>
              <a:buNone/>
            </a:pPr>
            <a:endParaRPr sz="2000"/>
          </a:p>
          <a:p>
            <a:pPr marL="457200" lvl="0" indent="-355600" algn="l" rtl="0">
              <a:spcBef>
                <a:spcPts val="1200"/>
              </a:spcBef>
              <a:spcAft>
                <a:spcPts val="0"/>
              </a:spcAft>
              <a:buSzPts val="2000"/>
              <a:buChar char="●"/>
            </a:pPr>
            <a:r>
              <a:rPr lang="en" sz="2000" b="1"/>
              <a:t>Traditional Communications - Posters, Talks</a:t>
            </a:r>
            <a:endParaRPr sz="2000" b="1"/>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9"/>
          <p:cNvSpPr txBox="1">
            <a:spLocks noGrp="1"/>
          </p:cNvSpPr>
          <p:nvPr>
            <p:ph type="title"/>
          </p:nvPr>
        </p:nvSpPr>
        <p:spPr>
          <a:xfrm>
            <a:off x="311700" y="111650"/>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Connecting with the Older Demographic</a:t>
            </a:r>
            <a:endParaRPr/>
          </a:p>
        </p:txBody>
      </p:sp>
      <p:pic>
        <p:nvPicPr>
          <p:cNvPr id="263" name="Google Shape;263;p39"/>
          <p:cNvPicPr preferRelativeResize="0"/>
          <p:nvPr/>
        </p:nvPicPr>
        <p:blipFill rotWithShape="1">
          <a:blip r:embed="rId3">
            <a:alphaModFix/>
          </a:blip>
          <a:srcRect b="26900"/>
          <a:stretch/>
        </p:blipFill>
        <p:spPr>
          <a:xfrm>
            <a:off x="242100" y="819050"/>
            <a:ext cx="4329901" cy="3276935"/>
          </a:xfrm>
          <a:prstGeom prst="rect">
            <a:avLst/>
          </a:prstGeom>
          <a:noFill/>
          <a:ln>
            <a:noFill/>
          </a:ln>
        </p:spPr>
      </p:pic>
      <p:sp>
        <p:nvSpPr>
          <p:cNvPr id="264" name="Google Shape;264;p39"/>
          <p:cNvSpPr txBox="1"/>
          <p:nvPr/>
        </p:nvSpPr>
        <p:spPr>
          <a:xfrm>
            <a:off x="231825" y="4287200"/>
            <a:ext cx="64176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00">
                <a:solidFill>
                  <a:schemeClr val="dk2"/>
                </a:solidFill>
                <a:latin typeface="Open Sans"/>
                <a:ea typeface="Open Sans"/>
                <a:cs typeface="Open Sans"/>
                <a:sym typeface="Open Sans"/>
              </a:rPr>
              <a:t>Source: Australian government, </a:t>
            </a:r>
            <a:r>
              <a:rPr lang="en" sz="700" u="sng">
                <a:solidFill>
                  <a:schemeClr val="hlink"/>
                </a:solidFill>
                <a:latin typeface="Open Sans"/>
                <a:ea typeface="Open Sans"/>
                <a:cs typeface="Open Sans"/>
                <a:sym typeface="Open Sans"/>
                <a:hlinkClick r:id="rId4"/>
              </a:rPr>
              <a:t>https://www.sahealth.sa.gov.au/wps/wcm/connect/efc56a004efc69f1b7ccf79ea2e2f365/Better+Together+-+A+Practical+Guide+to+Effective+Engagement+with+Older+People.pdf?MOD=AJPERES&amp;amp;CACHEID=ROOTWORKSPACE-efc56a004efc69f1b7ccf79ea2e2f365-nwLmRMW</a:t>
            </a:r>
            <a:endParaRPr sz="700">
              <a:solidFill>
                <a:schemeClr val="dk2"/>
              </a:solidFill>
              <a:latin typeface="Open Sans"/>
              <a:ea typeface="Open Sans"/>
              <a:cs typeface="Open Sans"/>
              <a:sym typeface="Open Sans"/>
            </a:endParaRPr>
          </a:p>
        </p:txBody>
      </p:sp>
      <p:pic>
        <p:nvPicPr>
          <p:cNvPr id="265" name="Google Shape;265;p39"/>
          <p:cNvPicPr preferRelativeResize="0"/>
          <p:nvPr/>
        </p:nvPicPr>
        <p:blipFill rotWithShape="1">
          <a:blip r:embed="rId3">
            <a:alphaModFix/>
          </a:blip>
          <a:srcRect t="73238"/>
          <a:stretch/>
        </p:blipFill>
        <p:spPr>
          <a:xfrm>
            <a:off x="4572000" y="774388"/>
            <a:ext cx="4260301" cy="1096077"/>
          </a:xfrm>
          <a:prstGeom prst="rect">
            <a:avLst/>
          </a:prstGeom>
          <a:noFill/>
          <a:ln>
            <a:noFill/>
          </a:ln>
        </p:spPr>
      </p:pic>
      <p:pic>
        <p:nvPicPr>
          <p:cNvPr id="266" name="Google Shape;266;p39"/>
          <p:cNvPicPr preferRelativeResize="0"/>
          <p:nvPr/>
        </p:nvPicPr>
        <p:blipFill>
          <a:blip r:embed="rId5">
            <a:alphaModFix/>
          </a:blip>
          <a:stretch>
            <a:fillRect/>
          </a:stretch>
        </p:blipFill>
        <p:spPr>
          <a:xfrm>
            <a:off x="4572000" y="1792182"/>
            <a:ext cx="4260296" cy="1891548"/>
          </a:xfrm>
          <a:prstGeom prst="rect">
            <a:avLst/>
          </a:prstGeom>
          <a:noFill/>
          <a:ln>
            <a:noFill/>
          </a:ln>
        </p:spPr>
      </p:pic>
      <p:pic>
        <p:nvPicPr>
          <p:cNvPr id="267" name="Google Shape;267;p39"/>
          <p:cNvPicPr preferRelativeResize="0"/>
          <p:nvPr/>
        </p:nvPicPr>
        <p:blipFill>
          <a:blip r:embed="rId6">
            <a:alphaModFix/>
          </a:blip>
          <a:stretch>
            <a:fillRect/>
          </a:stretch>
        </p:blipFill>
        <p:spPr>
          <a:xfrm>
            <a:off x="4572000" y="3683739"/>
            <a:ext cx="4260299" cy="68537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0"/>
          <p:cNvSpPr txBox="1">
            <a:spLocks noGrp="1"/>
          </p:cNvSpPr>
          <p:nvPr>
            <p:ph type="title"/>
          </p:nvPr>
        </p:nvSpPr>
        <p:spPr>
          <a:xfrm>
            <a:off x="311700" y="3688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Traditional Communications</a:t>
            </a:r>
            <a:endParaRPr/>
          </a:p>
        </p:txBody>
      </p:sp>
      <p:pic>
        <p:nvPicPr>
          <p:cNvPr id="273" name="Google Shape;273;p40"/>
          <p:cNvPicPr preferRelativeResize="0"/>
          <p:nvPr/>
        </p:nvPicPr>
        <p:blipFill rotWithShape="1">
          <a:blip r:embed="rId3">
            <a:alphaModFix/>
          </a:blip>
          <a:srcRect l="23722" t="12000" r="23585" b="13738"/>
          <a:stretch/>
        </p:blipFill>
        <p:spPr>
          <a:xfrm>
            <a:off x="5787375" y="1040587"/>
            <a:ext cx="2616049" cy="3686651"/>
          </a:xfrm>
          <a:prstGeom prst="rect">
            <a:avLst/>
          </a:prstGeom>
          <a:noFill/>
          <a:ln>
            <a:noFill/>
          </a:ln>
        </p:spPr>
      </p:pic>
      <p:pic>
        <p:nvPicPr>
          <p:cNvPr id="274" name="Google Shape;274;p40"/>
          <p:cNvPicPr preferRelativeResize="0"/>
          <p:nvPr/>
        </p:nvPicPr>
        <p:blipFill rotWithShape="1">
          <a:blip r:embed="rId4">
            <a:alphaModFix/>
          </a:blip>
          <a:srcRect l="24753" t="19436" r="25680" b="10269"/>
          <a:stretch/>
        </p:blipFill>
        <p:spPr>
          <a:xfrm>
            <a:off x="3063825" y="1076225"/>
            <a:ext cx="2549375" cy="3615375"/>
          </a:xfrm>
          <a:prstGeom prst="rect">
            <a:avLst/>
          </a:prstGeom>
          <a:noFill/>
          <a:ln>
            <a:noFill/>
          </a:ln>
        </p:spPr>
      </p:pic>
      <p:pic>
        <p:nvPicPr>
          <p:cNvPr id="275" name="Google Shape;275;p40"/>
          <p:cNvPicPr preferRelativeResize="0"/>
          <p:nvPr/>
        </p:nvPicPr>
        <p:blipFill>
          <a:blip r:embed="rId5">
            <a:alphaModFix/>
          </a:blip>
          <a:stretch>
            <a:fillRect/>
          </a:stretch>
        </p:blipFill>
        <p:spPr>
          <a:xfrm>
            <a:off x="464111" y="1076225"/>
            <a:ext cx="2425539" cy="36153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1"/>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Challenge Statement - Aims</a:t>
            </a:r>
            <a:endParaRPr/>
          </a:p>
        </p:txBody>
      </p:sp>
      <p:sp>
        <p:nvSpPr>
          <p:cNvPr id="84" name="Google Shape;84;p1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b="1"/>
              <a:t>Scale up support</a:t>
            </a:r>
            <a:r>
              <a:rPr lang="en"/>
              <a:t> for people affected by sepsis with technology, despite limitations on the number of support nurses at the UK Sepsis Trust</a:t>
            </a:r>
            <a:endParaRPr/>
          </a:p>
          <a:p>
            <a:pPr marL="457200" lvl="0" indent="-342900" algn="l" rtl="0">
              <a:lnSpc>
                <a:spcPct val="150000"/>
              </a:lnSpc>
              <a:spcBef>
                <a:spcPts val="0"/>
              </a:spcBef>
              <a:spcAft>
                <a:spcPts val="0"/>
              </a:spcAft>
              <a:buSzPts val="1800"/>
              <a:buChar char="●"/>
            </a:pPr>
            <a:r>
              <a:rPr lang="en" b="1"/>
              <a:t>Improve accessibility</a:t>
            </a:r>
            <a:r>
              <a:rPr lang="en"/>
              <a:t> for different demographics </a:t>
            </a:r>
            <a:endParaRPr/>
          </a:p>
          <a:p>
            <a:pPr marL="457200" lvl="0" indent="-342900" algn="l" rtl="0">
              <a:lnSpc>
                <a:spcPct val="150000"/>
              </a:lnSpc>
              <a:spcBef>
                <a:spcPts val="0"/>
              </a:spcBef>
              <a:spcAft>
                <a:spcPts val="0"/>
              </a:spcAft>
              <a:buSzPts val="1800"/>
              <a:buChar char="●"/>
            </a:pPr>
            <a:r>
              <a:rPr lang="en" b="1"/>
              <a:t>Collect structured data </a:t>
            </a:r>
            <a:r>
              <a:rPr lang="en"/>
              <a:t>to advance research on sepsis diagnosis, treatment, and recovery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Our Solution</a:t>
            </a:r>
            <a:endParaRPr/>
          </a:p>
        </p:txBody>
      </p:sp>
      <p:sp>
        <p:nvSpPr>
          <p:cNvPr id="90" name="Google Shape;90;p16"/>
          <p:cNvSpPr txBox="1">
            <a:spLocks noGrp="1"/>
          </p:cNvSpPr>
          <p:nvPr>
            <p:ph type="body" idx="1"/>
          </p:nvPr>
        </p:nvSpPr>
        <p:spPr>
          <a:xfrm>
            <a:off x="311700" y="1152425"/>
            <a:ext cx="8520600" cy="3663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 this presentation, we will:</a:t>
            </a:r>
            <a:endParaRPr/>
          </a:p>
          <a:p>
            <a:pPr marL="457200" lvl="0" indent="-342900" algn="l" rtl="0">
              <a:spcBef>
                <a:spcPts val="1200"/>
              </a:spcBef>
              <a:spcAft>
                <a:spcPts val="0"/>
              </a:spcAft>
              <a:buSzPts val="1800"/>
              <a:buChar char="●"/>
            </a:pPr>
            <a:r>
              <a:rPr lang="en" b="1"/>
              <a:t>Showcase our vision of a social network</a:t>
            </a:r>
            <a:endParaRPr/>
          </a:p>
          <a:p>
            <a:pPr marL="914400" lvl="1" indent="-317500" algn="l" rtl="0">
              <a:spcBef>
                <a:spcPts val="0"/>
              </a:spcBef>
              <a:spcAft>
                <a:spcPts val="0"/>
              </a:spcAft>
              <a:buSzPts val="1400"/>
              <a:buChar char="○"/>
            </a:pPr>
            <a:r>
              <a:rPr lang="en" b="1"/>
              <a:t>Forum</a:t>
            </a:r>
            <a:r>
              <a:rPr lang="en"/>
              <a:t> - supportive community to share your experiences and learn about others!</a:t>
            </a:r>
            <a:endParaRPr/>
          </a:p>
          <a:p>
            <a:pPr marL="914400" lvl="1" indent="-317500" algn="l" rtl="0">
              <a:spcBef>
                <a:spcPts val="0"/>
              </a:spcBef>
              <a:spcAft>
                <a:spcPts val="0"/>
              </a:spcAft>
              <a:buSzPts val="1400"/>
              <a:buChar char="○"/>
            </a:pPr>
            <a:r>
              <a:rPr lang="en" b="1"/>
              <a:t>Chatbox</a:t>
            </a:r>
            <a:r>
              <a:rPr lang="en"/>
              <a:t> - talk to health professionals and AI</a:t>
            </a:r>
            <a:endParaRPr b="1"/>
          </a:p>
          <a:p>
            <a:pPr marL="914400" lvl="1" indent="-317500" algn="l" rtl="0">
              <a:spcBef>
                <a:spcPts val="0"/>
              </a:spcBef>
              <a:spcAft>
                <a:spcPts val="0"/>
              </a:spcAft>
              <a:buSzPts val="1400"/>
              <a:buChar char="○"/>
            </a:pPr>
            <a:r>
              <a:rPr lang="en" b="1"/>
              <a:t>Wellbeing Diary</a:t>
            </a:r>
            <a:r>
              <a:rPr lang="en"/>
              <a:t> - document your recovery!</a:t>
            </a:r>
            <a:endParaRPr/>
          </a:p>
          <a:p>
            <a:pPr marL="0" lvl="0" indent="0" algn="l" rtl="0">
              <a:spcBef>
                <a:spcPts val="1200"/>
              </a:spcBef>
              <a:spcAft>
                <a:spcPts val="0"/>
              </a:spcAft>
              <a:buNone/>
            </a:pPr>
            <a:endParaRPr sz="1100"/>
          </a:p>
          <a:p>
            <a:pPr marL="457200" lvl="0" indent="-342900" algn="l" rtl="0">
              <a:spcBef>
                <a:spcPts val="1200"/>
              </a:spcBef>
              <a:spcAft>
                <a:spcPts val="0"/>
              </a:spcAft>
              <a:buSzPts val="1800"/>
              <a:buChar char="●"/>
            </a:pPr>
            <a:r>
              <a:rPr lang="en" b="1"/>
              <a:t>Discuss future areas of development &amp; research</a:t>
            </a:r>
            <a:endParaRPr b="1"/>
          </a:p>
          <a:p>
            <a:pPr marL="914400" lvl="1" indent="-317500" algn="l" rtl="0">
              <a:spcBef>
                <a:spcPts val="0"/>
              </a:spcBef>
              <a:spcAft>
                <a:spcPts val="0"/>
              </a:spcAft>
              <a:buSzPts val="1400"/>
              <a:buChar char="○"/>
            </a:pPr>
            <a:r>
              <a:rPr lang="en"/>
              <a:t>Support Different </a:t>
            </a:r>
            <a:r>
              <a:rPr lang="en" b="1"/>
              <a:t>Languages</a:t>
            </a:r>
            <a:r>
              <a:rPr lang="en"/>
              <a:t> - with the help of Generative AI!</a:t>
            </a:r>
            <a:endParaRPr/>
          </a:p>
          <a:p>
            <a:pPr marL="914400" lvl="1" indent="-317500" algn="l" rtl="0">
              <a:spcBef>
                <a:spcPts val="0"/>
              </a:spcBef>
              <a:spcAft>
                <a:spcPts val="0"/>
              </a:spcAft>
              <a:buSzPts val="1400"/>
              <a:buChar char="○"/>
            </a:pPr>
            <a:r>
              <a:rPr lang="en"/>
              <a:t>Raise Awareness through </a:t>
            </a:r>
            <a:r>
              <a:rPr lang="en" b="1"/>
              <a:t>Social Media</a:t>
            </a:r>
            <a:endParaRPr/>
          </a:p>
          <a:p>
            <a:pPr marL="914400" lvl="1" indent="-317500" algn="l" rtl="0">
              <a:spcBef>
                <a:spcPts val="0"/>
              </a:spcBef>
              <a:spcAft>
                <a:spcPts val="0"/>
              </a:spcAft>
              <a:buSzPts val="1400"/>
              <a:buChar char="○"/>
            </a:pPr>
            <a:r>
              <a:rPr lang="en"/>
              <a:t>Share </a:t>
            </a:r>
            <a:r>
              <a:rPr lang="en" b="1"/>
              <a:t>Information</a:t>
            </a:r>
            <a:r>
              <a:rPr lang="en"/>
              <a:t> about sepsis, developed by our volunteers in an engaging format</a:t>
            </a:r>
            <a:endParaRPr/>
          </a:p>
          <a:p>
            <a:pPr marL="914400" lvl="1" indent="-317500" algn="l" rtl="0">
              <a:spcBef>
                <a:spcPts val="0"/>
              </a:spcBef>
              <a:spcAft>
                <a:spcPts val="0"/>
              </a:spcAft>
              <a:buSzPts val="1400"/>
              <a:buChar char="○"/>
            </a:pPr>
            <a:r>
              <a:rPr lang="en"/>
              <a:t>Keep </a:t>
            </a:r>
            <a:r>
              <a:rPr lang="en" b="1"/>
              <a:t>Traditional Communications</a:t>
            </a:r>
            <a:r>
              <a:rPr lang="en"/>
              <a:t> Alive - Posters, Talks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Forum</a:t>
            </a:r>
            <a:endParaRPr/>
          </a:p>
        </p:txBody>
      </p:sp>
      <p:sp>
        <p:nvSpPr>
          <p:cNvPr id="96" name="Google Shape;96;p17"/>
          <p:cNvSpPr txBox="1">
            <a:spLocks noGrp="1"/>
          </p:cNvSpPr>
          <p:nvPr>
            <p:ph type="body" idx="1"/>
          </p:nvPr>
        </p:nvSpPr>
        <p:spPr>
          <a:xfrm>
            <a:off x="311700" y="1266325"/>
            <a:ext cx="5000400" cy="3302700"/>
          </a:xfrm>
          <a:prstGeom prst="rect">
            <a:avLst/>
          </a:prstGeom>
        </p:spPr>
        <p:txBody>
          <a:bodyPr spcFirstLastPara="1" wrap="square" lIns="91425" tIns="91425" rIns="91425" bIns="91425" anchor="t" anchorCtr="0">
            <a:normAutofit lnSpcReduction="20000"/>
          </a:bodyPr>
          <a:lstStyle/>
          <a:p>
            <a:pPr marL="457200" lvl="0" indent="-342900" algn="l" rtl="0">
              <a:spcBef>
                <a:spcPts val="0"/>
              </a:spcBef>
              <a:spcAft>
                <a:spcPts val="0"/>
              </a:spcAft>
              <a:buSzPts val="1800"/>
              <a:buChar char="●"/>
            </a:pPr>
            <a:r>
              <a:rPr lang="en"/>
              <a:t>Users can log in, or access the forum anonymously as a guest. </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Users can make posts, comment on posts, view previous.</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Verified nurses and other health professionals can leave medical advice.</a:t>
            </a:r>
            <a:endParaRPr/>
          </a:p>
          <a:p>
            <a:pPr marL="0" lvl="0" indent="0" algn="l" rtl="0">
              <a:spcBef>
                <a:spcPts val="1200"/>
              </a:spcBef>
              <a:spcAft>
                <a:spcPts val="1200"/>
              </a:spcAft>
              <a:buNone/>
            </a:pPr>
            <a:endParaRPr/>
          </a:p>
        </p:txBody>
      </p:sp>
      <p:pic>
        <p:nvPicPr>
          <p:cNvPr id="97" name="Google Shape;97;p17"/>
          <p:cNvPicPr preferRelativeResize="0"/>
          <p:nvPr/>
        </p:nvPicPr>
        <p:blipFill>
          <a:blip r:embed="rId3">
            <a:alphaModFix/>
          </a:blip>
          <a:stretch>
            <a:fillRect/>
          </a:stretch>
        </p:blipFill>
        <p:spPr>
          <a:xfrm>
            <a:off x="5995876" y="303475"/>
            <a:ext cx="2655326" cy="4529675"/>
          </a:xfrm>
          <a:prstGeom prst="rect">
            <a:avLst/>
          </a:prstGeom>
          <a:noFill/>
          <a:ln w="19050" cap="flat" cmpd="sng">
            <a:solidFill>
              <a:schemeClr val="accent1"/>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Chat box</a:t>
            </a:r>
            <a:endParaRPr/>
          </a:p>
        </p:txBody>
      </p:sp>
      <p:sp>
        <p:nvSpPr>
          <p:cNvPr id="103" name="Google Shape;103;p18"/>
          <p:cNvSpPr txBox="1">
            <a:spLocks noGrp="1"/>
          </p:cNvSpPr>
          <p:nvPr>
            <p:ph type="body" idx="1"/>
          </p:nvPr>
        </p:nvSpPr>
        <p:spPr>
          <a:xfrm>
            <a:off x="311700" y="1772750"/>
            <a:ext cx="4831800" cy="33252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a:t>Send messages directly to a nurse</a:t>
            </a:r>
            <a:endParaRPr/>
          </a:p>
          <a:p>
            <a:pPr marL="457200" lvl="0" indent="-342900" algn="l" rtl="0">
              <a:lnSpc>
                <a:spcPct val="150000"/>
              </a:lnSpc>
              <a:spcBef>
                <a:spcPts val="0"/>
              </a:spcBef>
              <a:spcAft>
                <a:spcPts val="0"/>
              </a:spcAft>
              <a:buSzPts val="1800"/>
              <a:buChar char="●"/>
            </a:pPr>
            <a:r>
              <a:rPr lang="en"/>
              <a:t>Speak with an AI chatbot</a:t>
            </a:r>
            <a:endParaRPr/>
          </a:p>
          <a:p>
            <a:pPr marL="457200" lvl="0" indent="-342900" algn="l" rtl="0">
              <a:lnSpc>
                <a:spcPct val="150000"/>
              </a:lnSpc>
              <a:spcBef>
                <a:spcPts val="0"/>
              </a:spcBef>
              <a:spcAft>
                <a:spcPts val="0"/>
              </a:spcAft>
              <a:buSzPts val="1800"/>
              <a:buChar char="●"/>
            </a:pPr>
            <a:r>
              <a:rPr lang="en"/>
              <a:t>Ask guidance on using the platform</a:t>
            </a:r>
            <a:endParaRPr/>
          </a:p>
          <a:p>
            <a:pPr marL="457200" lvl="0" indent="-342900" algn="l" rtl="0">
              <a:lnSpc>
                <a:spcPct val="150000"/>
              </a:lnSpc>
              <a:spcBef>
                <a:spcPts val="0"/>
              </a:spcBef>
              <a:spcAft>
                <a:spcPts val="0"/>
              </a:spcAft>
              <a:buSzPts val="1800"/>
              <a:buChar char="●"/>
            </a:pPr>
            <a:r>
              <a:rPr lang="en"/>
              <a:t>Retrieve information quickly</a:t>
            </a:r>
            <a:endParaRPr/>
          </a:p>
          <a:p>
            <a:pPr marL="457200" lvl="0" indent="-342900" algn="l" rtl="0">
              <a:lnSpc>
                <a:spcPct val="150000"/>
              </a:lnSpc>
              <a:spcBef>
                <a:spcPts val="0"/>
              </a:spcBef>
              <a:spcAft>
                <a:spcPts val="0"/>
              </a:spcAft>
              <a:buSzPts val="1800"/>
              <a:buChar char="●"/>
            </a:pPr>
            <a:r>
              <a:rPr lang="en"/>
              <a:t>Be cautious about using as a consultant for safeguarding concerns</a:t>
            </a:r>
            <a:endParaRPr/>
          </a:p>
        </p:txBody>
      </p:sp>
      <p:pic>
        <p:nvPicPr>
          <p:cNvPr id="104" name="Google Shape;104;p18"/>
          <p:cNvPicPr preferRelativeResize="0"/>
          <p:nvPr/>
        </p:nvPicPr>
        <p:blipFill>
          <a:blip r:embed="rId3">
            <a:alphaModFix/>
          </a:blip>
          <a:stretch>
            <a:fillRect/>
          </a:stretch>
        </p:blipFill>
        <p:spPr>
          <a:xfrm>
            <a:off x="5380975" y="1772750"/>
            <a:ext cx="3451325" cy="1982999"/>
          </a:xfrm>
          <a:prstGeom prst="rect">
            <a:avLst/>
          </a:prstGeom>
          <a:noFill/>
          <a:ln w="19050" cap="flat" cmpd="sng">
            <a:solidFill>
              <a:schemeClr val="accent1"/>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Demo and Creation Process</a:t>
            </a:r>
            <a:endParaRPr/>
          </a:p>
        </p:txBody>
      </p:sp>
      <p:sp>
        <p:nvSpPr>
          <p:cNvPr id="110" name="Google Shape;110;p1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pic>
        <p:nvPicPr>
          <p:cNvPr id="111" name="Google Shape;111;p19"/>
          <p:cNvPicPr preferRelativeResize="0"/>
          <p:nvPr/>
        </p:nvPicPr>
        <p:blipFill>
          <a:blip r:embed="rId3">
            <a:alphaModFix/>
          </a:blip>
          <a:stretch>
            <a:fillRect/>
          </a:stretch>
        </p:blipFill>
        <p:spPr>
          <a:xfrm>
            <a:off x="-3" y="1318212"/>
            <a:ext cx="2970751" cy="2619875"/>
          </a:xfrm>
          <a:prstGeom prst="rect">
            <a:avLst/>
          </a:prstGeom>
          <a:noFill/>
          <a:ln>
            <a:noFill/>
          </a:ln>
        </p:spPr>
      </p:pic>
      <p:pic>
        <p:nvPicPr>
          <p:cNvPr id="112" name="Google Shape;112;p19"/>
          <p:cNvPicPr preferRelativeResize="0"/>
          <p:nvPr/>
        </p:nvPicPr>
        <p:blipFill>
          <a:blip r:embed="rId4">
            <a:alphaModFix/>
          </a:blip>
          <a:stretch>
            <a:fillRect/>
          </a:stretch>
        </p:blipFill>
        <p:spPr>
          <a:xfrm>
            <a:off x="2970751" y="1174050"/>
            <a:ext cx="3606373" cy="3487250"/>
          </a:xfrm>
          <a:prstGeom prst="rect">
            <a:avLst/>
          </a:prstGeom>
          <a:noFill/>
          <a:ln>
            <a:noFill/>
          </a:ln>
        </p:spPr>
      </p:pic>
      <p:pic>
        <p:nvPicPr>
          <p:cNvPr id="113" name="Google Shape;113;p19"/>
          <p:cNvPicPr preferRelativeResize="0"/>
          <p:nvPr/>
        </p:nvPicPr>
        <p:blipFill>
          <a:blip r:embed="rId5">
            <a:alphaModFix/>
          </a:blip>
          <a:stretch>
            <a:fillRect/>
          </a:stretch>
        </p:blipFill>
        <p:spPr>
          <a:xfrm>
            <a:off x="6696599" y="1266325"/>
            <a:ext cx="2292326" cy="30445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p20"/>
          <p:cNvPicPr preferRelativeResize="0"/>
          <p:nvPr/>
        </p:nvPicPr>
        <p:blipFill>
          <a:blip r:embed="rId3">
            <a:alphaModFix/>
          </a:blip>
          <a:stretch>
            <a:fillRect/>
          </a:stretch>
        </p:blipFill>
        <p:spPr>
          <a:xfrm>
            <a:off x="0" y="733300"/>
            <a:ext cx="4630451" cy="3654674"/>
          </a:xfrm>
          <a:prstGeom prst="rect">
            <a:avLst/>
          </a:prstGeom>
          <a:noFill/>
          <a:ln>
            <a:noFill/>
          </a:ln>
        </p:spPr>
      </p:pic>
      <p:pic>
        <p:nvPicPr>
          <p:cNvPr id="119" name="Google Shape;119;p20"/>
          <p:cNvPicPr preferRelativeResize="0"/>
          <p:nvPr/>
        </p:nvPicPr>
        <p:blipFill>
          <a:blip r:embed="rId4">
            <a:alphaModFix/>
          </a:blip>
          <a:stretch>
            <a:fillRect/>
          </a:stretch>
        </p:blipFill>
        <p:spPr>
          <a:xfrm>
            <a:off x="3097025" y="1684138"/>
            <a:ext cx="6201649" cy="1775225"/>
          </a:xfrm>
          <a:prstGeom prst="rect">
            <a:avLst/>
          </a:prstGeom>
          <a:noFill/>
          <a:ln>
            <a:noFill/>
          </a:ln>
        </p:spPr>
      </p:pic>
      <p:sp>
        <p:nvSpPr>
          <p:cNvPr id="120" name="Google Shape;120;p20"/>
          <p:cNvSpPr txBox="1">
            <a:spLocks noGrp="1"/>
          </p:cNvSpPr>
          <p:nvPr>
            <p:ph type="title"/>
          </p:nvPr>
        </p:nvSpPr>
        <p:spPr>
          <a:xfrm>
            <a:off x="311700" y="0"/>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Code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Google Shape;125;p21"/>
          <p:cNvPicPr preferRelativeResize="0"/>
          <p:nvPr/>
        </p:nvPicPr>
        <p:blipFill>
          <a:blip r:embed="rId3">
            <a:alphaModFix/>
          </a:blip>
          <a:stretch>
            <a:fillRect/>
          </a:stretch>
        </p:blipFill>
        <p:spPr>
          <a:xfrm>
            <a:off x="2" y="457200"/>
            <a:ext cx="4281700" cy="3379425"/>
          </a:xfrm>
          <a:prstGeom prst="rect">
            <a:avLst/>
          </a:prstGeom>
          <a:noFill/>
          <a:ln>
            <a:noFill/>
          </a:ln>
        </p:spPr>
      </p:pic>
      <p:pic>
        <p:nvPicPr>
          <p:cNvPr id="126" name="Google Shape;126;p21"/>
          <p:cNvPicPr preferRelativeResize="0"/>
          <p:nvPr/>
        </p:nvPicPr>
        <p:blipFill rotWithShape="1">
          <a:blip r:embed="rId4">
            <a:alphaModFix/>
          </a:blip>
          <a:srcRect r="34546"/>
          <a:stretch/>
        </p:blipFill>
        <p:spPr>
          <a:xfrm>
            <a:off x="3127750" y="1371075"/>
            <a:ext cx="6016249" cy="3180399"/>
          </a:xfrm>
          <a:prstGeom prst="rect">
            <a:avLst/>
          </a:prstGeom>
          <a:noFill/>
          <a:ln>
            <a:noFill/>
          </a:ln>
        </p:spPr>
      </p:pic>
      <p:sp>
        <p:nvSpPr>
          <p:cNvPr id="127" name="Google Shape;127;p21"/>
          <p:cNvSpPr txBox="1">
            <a:spLocks noGrp="1"/>
          </p:cNvSpPr>
          <p:nvPr>
            <p:ph type="title"/>
          </p:nvPr>
        </p:nvSpPr>
        <p:spPr>
          <a:xfrm>
            <a:off x="311700" y="-97700"/>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Code </a:t>
            </a:r>
            <a:endParaRPr/>
          </a:p>
        </p:txBody>
      </p:sp>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2913</Words>
  <Application>Microsoft Macintosh PowerPoint</Application>
  <PresentationFormat>On-screen Show (16:9)</PresentationFormat>
  <Paragraphs>192</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Open Sans</vt:lpstr>
      <vt:lpstr>Roboto</vt:lpstr>
      <vt:lpstr>Arial</vt:lpstr>
      <vt:lpstr>PT Sans Narrow</vt:lpstr>
      <vt:lpstr>Tropic</vt:lpstr>
      <vt:lpstr>Code for Good: Scaling up Support for People Affected by Sepsis</vt:lpstr>
      <vt:lpstr>Meet the Team</vt:lpstr>
      <vt:lpstr>Challenge Statement - Aims</vt:lpstr>
      <vt:lpstr>Our Solution</vt:lpstr>
      <vt:lpstr>The Forum</vt:lpstr>
      <vt:lpstr>Chat box</vt:lpstr>
      <vt:lpstr>Demo and Creation Process</vt:lpstr>
      <vt:lpstr>Code </vt:lpstr>
      <vt:lpstr>Code </vt:lpstr>
      <vt:lpstr>Tech Stack</vt:lpstr>
      <vt:lpstr>Connect for Support</vt:lpstr>
      <vt:lpstr>Virtual Wellbeing Diary</vt:lpstr>
      <vt:lpstr>Future Areas of Development &amp; Research</vt:lpstr>
      <vt:lpstr>Expanding Support for Different Languages</vt:lpstr>
      <vt:lpstr>We can translate…</vt:lpstr>
      <vt:lpstr>Future Areas of Development &amp; Research</vt:lpstr>
      <vt:lpstr>Importance of Social Media in Increasing Awareness</vt:lpstr>
      <vt:lpstr>Preference for Social Media Platforms Among Demographics</vt:lpstr>
      <vt:lpstr>Frequency of Cancer Discussions Among Twitter Users by Race</vt:lpstr>
      <vt:lpstr>Frequency of Cancer Discussions Among Twitter Users by Race</vt:lpstr>
      <vt:lpstr>Criticism: Among groups already educated about the illness, social media does not significantly impact behaviour</vt:lpstr>
      <vt:lpstr>Criticism: Among groups already educated about the illness, social media does not significantly impact behaviour</vt:lpstr>
      <vt:lpstr>Future Areas of Development &amp; Research</vt:lpstr>
      <vt:lpstr>Famous people affected by Sepsis</vt:lpstr>
      <vt:lpstr>Raising Awareness - Celebrities</vt:lpstr>
      <vt:lpstr>Future Areas of Development &amp; Research</vt:lpstr>
      <vt:lpstr>Connecting with the Older Demographic</vt:lpstr>
      <vt:lpstr>Traditional Communications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for Good: Scaling up Support for People Affected by Sepsis</dc:title>
  <cp:lastModifiedBy>Yongqing Grace Yu</cp:lastModifiedBy>
  <cp:revision>1</cp:revision>
  <dcterms:modified xsi:type="dcterms:W3CDTF">2024-04-11T16:37:59Z</dcterms:modified>
</cp:coreProperties>
</file>